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9" r:id="rId4"/>
    <p:sldId id="262" r:id="rId5"/>
    <p:sldId id="263" r:id="rId6"/>
    <p:sldId id="280" r:id="rId7"/>
    <p:sldId id="264" r:id="rId8"/>
    <p:sldId id="265" r:id="rId9"/>
    <p:sldId id="266" r:id="rId10"/>
    <p:sldId id="267" r:id="rId11"/>
    <p:sldId id="268" r:id="rId12"/>
    <p:sldId id="270" r:id="rId13"/>
    <p:sldId id="271" r:id="rId14"/>
    <p:sldId id="272" r:id="rId15"/>
    <p:sldId id="273" r:id="rId16"/>
    <p:sldId id="274" r:id="rId17"/>
    <p:sldId id="275" r:id="rId18"/>
    <p:sldId id="276" r:id="rId19"/>
    <p:sldId id="277" r:id="rId20"/>
    <p:sldId id="278"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300" r:id="rId38"/>
    <p:sldId id="298" r:id="rId39"/>
    <p:sldId id="299" r:id="rId4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sorterViewPr>
    <p:cViewPr>
      <p:scale>
        <a:sx n="80" d="100"/>
        <a:sy n="80" d="100"/>
      </p:scale>
      <p:origin x="0" y="98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2961B793-E441-4220-992C-EF0ADCC41FD8}" type="datetimeFigureOut">
              <a:rPr lang="it-IT" smtClean="0"/>
              <a:pPr/>
              <a:t>14/04/2013</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3695B50-B9C8-4D23-9707-EFDB6D4FD21B}" type="slidenum">
              <a:rPr lang="it-IT" smtClean="0"/>
              <a:pPr/>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961B793-E441-4220-992C-EF0ADCC41FD8}" type="datetimeFigureOut">
              <a:rPr lang="it-IT" smtClean="0"/>
              <a:pPr/>
              <a:t>14/04/2013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695B50-B9C8-4D23-9707-EFDB6D4FD21B}"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33695B50-B9C8-4D23-9707-EFDB6D4FD21B}" type="slidenum">
              <a:rPr lang="it-IT" smtClean="0"/>
              <a:pPr/>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961B793-E441-4220-992C-EF0ADCC41FD8}" type="datetimeFigureOut">
              <a:rPr lang="it-IT" smtClean="0"/>
              <a:pPr/>
              <a:t>14/04/2013</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2961B793-E441-4220-992C-EF0ADCC41FD8}" type="datetimeFigureOut">
              <a:rPr lang="it-IT" smtClean="0"/>
              <a:pPr/>
              <a:t>14/04/2013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33695B50-B9C8-4D23-9707-EFDB6D4FD21B}" type="slidenum">
              <a:rPr lang="it-IT" smtClean="0"/>
              <a:pPr/>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2961B793-E441-4220-992C-EF0ADCC41FD8}" type="datetimeFigureOut">
              <a:rPr lang="it-IT" smtClean="0"/>
              <a:pPr/>
              <a:t>14/04/2013</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3695B50-B9C8-4D23-9707-EFDB6D4FD21B}" type="slidenum">
              <a:rPr lang="it-IT" smtClean="0"/>
              <a:pPr/>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2961B793-E441-4220-992C-EF0ADCC41FD8}" type="datetimeFigureOut">
              <a:rPr lang="it-IT" smtClean="0"/>
              <a:pPr/>
              <a:t>14/04/2013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3695B50-B9C8-4D23-9707-EFDB6D4FD21B}" type="slidenum">
              <a:rPr lang="it-IT" smtClean="0"/>
              <a:pPr/>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2961B793-E441-4220-992C-EF0ADCC41FD8}" type="datetimeFigureOut">
              <a:rPr lang="it-IT" smtClean="0"/>
              <a:pPr/>
              <a:t>14/04/2013</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33695B50-B9C8-4D23-9707-EFDB6D4FD21B}" type="slidenum">
              <a:rPr lang="it-IT" smtClean="0"/>
              <a:pPr/>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2961B793-E441-4220-992C-EF0ADCC41FD8}" type="datetimeFigureOut">
              <a:rPr lang="it-IT" smtClean="0"/>
              <a:pPr/>
              <a:t>14/04/2013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33695B50-B9C8-4D23-9707-EFDB6D4FD21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2961B793-E441-4220-992C-EF0ADCC41FD8}" type="datetimeFigureOut">
              <a:rPr lang="it-IT" smtClean="0"/>
              <a:pPr/>
              <a:t>14/04/2013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3695B50-B9C8-4D23-9707-EFDB6D4FD21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3695B50-B9C8-4D23-9707-EFDB6D4FD21B}" type="slidenum">
              <a:rPr lang="it-IT" smtClean="0"/>
              <a:pPr/>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2961B793-E441-4220-992C-EF0ADCC41FD8}" type="datetimeFigureOut">
              <a:rPr lang="it-IT" smtClean="0"/>
              <a:pPr/>
              <a:t>14/04/2013</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33695B50-B9C8-4D23-9707-EFDB6D4FD21B}" type="slidenum">
              <a:rPr lang="it-IT" smtClean="0"/>
              <a:pPr/>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2961B793-E441-4220-992C-EF0ADCC41FD8}" type="datetimeFigureOut">
              <a:rPr lang="it-IT" smtClean="0"/>
              <a:pPr/>
              <a:t>14/04/2013</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961B793-E441-4220-992C-EF0ADCC41FD8}" type="datetimeFigureOut">
              <a:rPr lang="it-IT" smtClean="0"/>
              <a:pPr/>
              <a:t>14/04/2013</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3695B50-B9C8-4D23-9707-EFDB6D4FD21B}" type="slidenum">
              <a:rPr lang="it-IT" smtClean="0"/>
              <a:pPr/>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it.wikipedia.org/wiki/1978" TargetMode="External"/><Relationship Id="rId2" Type="http://schemas.openxmlformats.org/officeDocument/2006/relationships/hyperlink" Target="http://it.wikipedia.org/wiki/Il_Mulino" TargetMode="External"/><Relationship Id="rId1" Type="http://schemas.openxmlformats.org/officeDocument/2006/relationships/slideLayout" Target="../slideLayouts/slideLayout2.xml"/><Relationship Id="rId5" Type="http://schemas.openxmlformats.org/officeDocument/2006/relationships/hyperlink" Target="http://it.wikipedia.org/wiki/1995" TargetMode="External"/><Relationship Id="rId4" Type="http://schemas.openxmlformats.org/officeDocument/2006/relationships/hyperlink" Target="http://it.wikipedia.org/wiki/1982"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USR per la Sicilia</a:t>
            </a:r>
            <a:endParaRPr lang="it-IT" dirty="0"/>
          </a:p>
        </p:txBody>
      </p:sp>
      <p:sp>
        <p:nvSpPr>
          <p:cNvPr id="4" name="Segnaposto piè di pagina 3"/>
          <p:cNvSpPr>
            <a:spLocks noGrp="1"/>
          </p:cNvSpPr>
          <p:nvPr>
            <p:ph type="ftr" sz="quarter" idx="11"/>
          </p:nvPr>
        </p:nvSpPr>
        <p:spPr/>
        <p:txBody>
          <a:bodyPr/>
          <a:lstStyle/>
          <a:p>
            <a:r>
              <a:rPr lang="it-IT" smtClean="0"/>
              <a:t>Giorgio Cavadi</a:t>
            </a:r>
            <a:endParaRPr lang="it-IT"/>
          </a:p>
        </p:txBody>
      </p:sp>
      <p:sp>
        <p:nvSpPr>
          <p:cNvPr id="5" name="Segnaposto numero diapositiva 4"/>
          <p:cNvSpPr>
            <a:spLocks noGrp="1"/>
          </p:cNvSpPr>
          <p:nvPr>
            <p:ph type="sldNum" sz="quarter" idx="12"/>
          </p:nvPr>
        </p:nvSpPr>
        <p:spPr/>
        <p:txBody>
          <a:bodyPr/>
          <a:lstStyle/>
          <a:p>
            <a:fld id="{66B0154F-C2EC-49AA-A0A7-31EA3C9B5123}" type="slidenum">
              <a:rPr lang="it-IT" smtClean="0"/>
              <a:pPr/>
              <a:t>1</a:t>
            </a:fld>
            <a:endParaRPr lang="it-IT"/>
          </a:p>
        </p:txBody>
      </p:sp>
      <p:sp>
        <p:nvSpPr>
          <p:cNvPr id="3" name="Segnaposto contenuto 2"/>
          <p:cNvSpPr>
            <a:spLocks noGrp="1"/>
          </p:cNvSpPr>
          <p:nvPr>
            <p:ph sz="quarter" idx="1"/>
          </p:nvPr>
        </p:nvSpPr>
        <p:spPr/>
        <p:txBody>
          <a:bodyPr/>
          <a:lstStyle/>
          <a:p>
            <a:pPr algn="ctr">
              <a:buNone/>
            </a:pPr>
            <a:r>
              <a:rPr lang="it-IT" dirty="0" smtClean="0"/>
              <a:t>Seminari provinciali</a:t>
            </a:r>
          </a:p>
          <a:p>
            <a:pPr algn="ctr"/>
            <a:endParaRPr lang="it-IT" dirty="0" smtClean="0"/>
          </a:p>
          <a:p>
            <a:pPr algn="ctr">
              <a:buNone/>
            </a:pPr>
            <a:r>
              <a:rPr lang="it-IT" dirty="0" smtClean="0"/>
              <a:t>Indicazioni Nazionali per il </a:t>
            </a:r>
            <a:r>
              <a:rPr lang="it-IT" dirty="0" err="1" smtClean="0"/>
              <a:t>curriculo</a:t>
            </a:r>
            <a:r>
              <a:rPr lang="it-IT" dirty="0" smtClean="0"/>
              <a:t> 2012 </a:t>
            </a:r>
          </a:p>
          <a:p>
            <a:pPr algn="ctr"/>
            <a:endParaRPr lang="it-IT" dirty="0" smtClean="0"/>
          </a:p>
          <a:p>
            <a:pPr algn="ctr">
              <a:buNone/>
            </a:pPr>
            <a:r>
              <a:rPr lang="it-IT" i="1" dirty="0" smtClean="0"/>
              <a:t>Ripensare il </a:t>
            </a:r>
            <a:r>
              <a:rPr lang="it-IT" i="1" dirty="0" err="1" smtClean="0"/>
              <a:t>curriculo</a:t>
            </a:r>
            <a:r>
              <a:rPr lang="it-IT" i="1" dirty="0" smtClean="0"/>
              <a:t> della scuola di base: aspetti pedagogici e organizzativi </a:t>
            </a:r>
            <a:endParaRPr lang="it-IT" i="1" dirty="0"/>
          </a:p>
        </p:txBody>
      </p:sp>
      <p:pic>
        <p:nvPicPr>
          <p:cNvPr id="6" name="Picture 11" descr="LOGO_USR_SICILIA_DEF_COLORE-no_car"/>
          <p:cNvPicPr>
            <a:picLocks noChangeAspect="1" noChangeArrowheads="1"/>
          </p:cNvPicPr>
          <p:nvPr/>
        </p:nvPicPr>
        <p:blipFill>
          <a:blip r:embed="rId2"/>
          <a:srcRect/>
          <a:stretch>
            <a:fillRect/>
          </a:stretch>
        </p:blipFill>
        <p:spPr bwMode="auto">
          <a:xfrm>
            <a:off x="428596" y="214290"/>
            <a:ext cx="1439862" cy="92869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fontAlgn="auto">
              <a:spcAft>
                <a:spcPts val="0"/>
              </a:spcAft>
              <a:defRPr/>
            </a:pPr>
            <a:r>
              <a:rPr lang="it-IT" sz="2400" dirty="0" smtClean="0"/>
              <a:t>Obiettivi di apprendimento al termine della classe terza secondaria di I grado	  Geografia</a:t>
            </a:r>
            <a:endParaRPr lang="it-IT" sz="2400" dirty="0"/>
          </a:p>
        </p:txBody>
      </p:sp>
      <p:sp>
        <p:nvSpPr>
          <p:cNvPr id="24579" name="Segnaposto contenuto 2"/>
          <p:cNvSpPr>
            <a:spLocks noGrp="1"/>
          </p:cNvSpPr>
          <p:nvPr>
            <p:ph sz="quarter" idx="1"/>
          </p:nvPr>
        </p:nvSpPr>
        <p:spPr>
          <a:xfrm>
            <a:off x="301625" y="1527175"/>
            <a:ext cx="8504238" cy="4572000"/>
          </a:xfrm>
        </p:spPr>
        <p:txBody>
          <a:bodyPr>
            <a:normAutofit/>
          </a:bodyPr>
          <a:lstStyle/>
          <a:p>
            <a:r>
              <a:rPr lang="it-IT" sz="3200" i="1" dirty="0" smtClean="0"/>
              <a:t>Regione e sistema territoriale</a:t>
            </a:r>
          </a:p>
          <a:p>
            <a:pPr>
              <a:buFontTx/>
              <a:buChar char="-"/>
            </a:pPr>
            <a:r>
              <a:rPr lang="it-IT" sz="3200" dirty="0" smtClean="0"/>
              <a:t>Utilizzare modelli interpretativi di assetti territoriali dei principali Paesi europei e degli altri continenti, anche in relazione alla loro evoluzione </a:t>
            </a:r>
            <a:r>
              <a:rPr lang="it-IT" sz="3200" dirty="0" err="1" smtClean="0"/>
              <a:t>storico-politico</a:t>
            </a:r>
            <a:r>
              <a:rPr lang="it-IT" sz="3200" dirty="0" smtClean="0"/>
              <a:t> - economica.</a:t>
            </a:r>
          </a:p>
          <a:p>
            <a:pPr>
              <a:buNone/>
            </a:pPr>
            <a:r>
              <a:rPr lang="it-IT" sz="2000" dirty="0" smtClean="0"/>
              <a:t>	(novità </a:t>
            </a:r>
            <a:r>
              <a:rPr lang="it-IT" sz="2000" dirty="0" err="1" smtClean="0"/>
              <a:t>I.N.</a:t>
            </a:r>
            <a:r>
              <a:rPr lang="it-IT" sz="2000" dirty="0" smtClean="0"/>
              <a:t> 2012)</a:t>
            </a:r>
          </a:p>
        </p:txBody>
      </p:sp>
      <p:sp>
        <p:nvSpPr>
          <p:cNvPr id="4" name="Segnaposto numero diapositiva 3"/>
          <p:cNvSpPr>
            <a:spLocks noGrp="1"/>
          </p:cNvSpPr>
          <p:nvPr>
            <p:ph type="sldNum" sz="quarter" idx="12"/>
          </p:nvPr>
        </p:nvSpPr>
        <p:spPr/>
        <p:txBody>
          <a:bodyPr/>
          <a:lstStyle/>
          <a:p>
            <a:pPr>
              <a:defRPr/>
            </a:pPr>
            <a:fld id="{974C32BE-5D7C-470A-9B6B-CB1CFF228D28}" type="slidenum">
              <a:rPr lang="it-IT"/>
              <a:pPr>
                <a:defRPr/>
              </a:pPr>
              <a:t>10</a:t>
            </a:fld>
            <a:endParaRPr lang="it-IT"/>
          </a:p>
        </p:txBody>
      </p:sp>
      <p:sp>
        <p:nvSpPr>
          <p:cNvPr id="24581"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it-IT" sz="2800" smtClean="0">
                <a:solidFill>
                  <a:srgbClr val="7B9899"/>
                </a:solidFill>
              </a:rPr>
              <a:t>Obiettivi di apprendimento al termine della classe terza  della secondaria di primo grado. Geografia</a:t>
            </a:r>
          </a:p>
        </p:txBody>
      </p:sp>
      <p:sp>
        <p:nvSpPr>
          <p:cNvPr id="25603" name="Rectangle 3"/>
          <p:cNvSpPr>
            <a:spLocks noGrp="1" noChangeArrowheads="1"/>
          </p:cNvSpPr>
          <p:nvPr>
            <p:ph sz="quarter" idx="1"/>
          </p:nvPr>
        </p:nvSpPr>
        <p:spPr>
          <a:xfrm>
            <a:off x="301625" y="1527175"/>
            <a:ext cx="8504238" cy="4572000"/>
          </a:xfrm>
        </p:spPr>
        <p:txBody>
          <a:bodyPr/>
          <a:lstStyle/>
          <a:p>
            <a:pPr>
              <a:buFont typeface="Wingdings" pitchFamily="2" charset="2"/>
              <a:buNone/>
            </a:pPr>
            <a:r>
              <a:rPr lang="it-IT" smtClean="0"/>
              <a:t> Declinati per “nuclei”:</a:t>
            </a:r>
          </a:p>
          <a:p>
            <a:pPr>
              <a:buFont typeface="Wingdings" pitchFamily="2" charset="2"/>
              <a:buNone/>
            </a:pPr>
            <a:r>
              <a:rPr lang="it-IT" smtClean="0"/>
              <a:t> Carte mentali</a:t>
            </a:r>
          </a:p>
          <a:p>
            <a:pPr>
              <a:buFont typeface="Wingdings" pitchFamily="2" charset="2"/>
              <a:buNone/>
            </a:pPr>
            <a:r>
              <a:rPr lang="it-IT" smtClean="0"/>
              <a:t> Concetti geografici e conoscenze</a:t>
            </a:r>
          </a:p>
          <a:p>
            <a:pPr>
              <a:buFont typeface="Wingdings" pitchFamily="2" charset="2"/>
              <a:buNone/>
            </a:pPr>
            <a:r>
              <a:rPr lang="it-IT" smtClean="0"/>
              <a:t> Ragionamento spaziale</a:t>
            </a:r>
          </a:p>
          <a:p>
            <a:pPr>
              <a:buFont typeface="Wingdings" pitchFamily="2" charset="2"/>
              <a:buNone/>
            </a:pPr>
            <a:r>
              <a:rPr lang="it-IT" smtClean="0"/>
              <a:t> Linguaggi della geograficità</a:t>
            </a:r>
          </a:p>
          <a:p>
            <a:pPr>
              <a:buFont typeface="Wingdings" pitchFamily="2" charset="2"/>
              <a:buNone/>
            </a:pPr>
            <a:r>
              <a:rPr lang="it-IT" smtClean="0"/>
              <a:t> Immaginazione geografica</a:t>
            </a:r>
          </a:p>
          <a:p>
            <a:pPr>
              <a:buFont typeface="Wingdings" pitchFamily="2" charset="2"/>
              <a:buNone/>
            </a:pPr>
            <a:r>
              <a:rPr lang="it-IT" smtClean="0"/>
              <a:t> Metodi, tecniche e strumenti </a:t>
            </a:r>
          </a:p>
          <a:p>
            <a:pPr>
              <a:buFont typeface="Wingdings" pitchFamily="2" charset="2"/>
              <a:buNone/>
            </a:pPr>
            <a:endParaRPr lang="it-IT" smtClean="0"/>
          </a:p>
          <a:p>
            <a:endParaRPr lang="it-IT" smtClean="0"/>
          </a:p>
        </p:txBody>
      </p:sp>
      <p:sp>
        <p:nvSpPr>
          <p:cNvPr id="4" name="Segnaposto numero diapositiva 3"/>
          <p:cNvSpPr>
            <a:spLocks noGrp="1"/>
          </p:cNvSpPr>
          <p:nvPr>
            <p:ph type="sldNum" sz="quarter" idx="12"/>
          </p:nvPr>
        </p:nvSpPr>
        <p:spPr/>
        <p:txBody>
          <a:bodyPr/>
          <a:lstStyle/>
          <a:p>
            <a:pPr>
              <a:defRPr/>
            </a:pPr>
            <a:fld id="{B408E420-99D9-402E-BBE2-15731FF0B0F9}" type="slidenum">
              <a:rPr lang="it-IT"/>
              <a:pPr>
                <a:defRPr/>
              </a:pPr>
              <a:t>11</a:t>
            </a:fld>
            <a:endParaRPr lang="it-IT"/>
          </a:p>
        </p:txBody>
      </p:sp>
      <p:sp>
        <p:nvSpPr>
          <p:cNvPr id="25605"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fontAlgn="auto">
              <a:spcAft>
                <a:spcPts val="0"/>
              </a:spcAft>
              <a:defRPr/>
            </a:pPr>
            <a:r>
              <a:rPr lang="it-IT" sz="3200" dirty="0" smtClean="0"/>
              <a:t/>
            </a:r>
            <a:br>
              <a:rPr lang="it-IT" sz="3200" dirty="0" smtClean="0"/>
            </a:br>
            <a:r>
              <a:rPr lang="it-IT" sz="3200" dirty="0" smtClean="0"/>
              <a:t>Possibili incroci, cosa dice il geografo</a:t>
            </a:r>
            <a:endParaRPr lang="it-IT" sz="1600" dirty="0"/>
          </a:p>
        </p:txBody>
      </p:sp>
      <p:sp>
        <p:nvSpPr>
          <p:cNvPr id="27651" name="Segnaposto contenuto 2"/>
          <p:cNvSpPr>
            <a:spLocks noGrp="1"/>
          </p:cNvSpPr>
          <p:nvPr>
            <p:ph sz="quarter" idx="1"/>
          </p:nvPr>
        </p:nvSpPr>
        <p:spPr>
          <a:xfrm>
            <a:off x="301625" y="1527175"/>
            <a:ext cx="8504238" cy="4572000"/>
          </a:xfrm>
        </p:spPr>
        <p:txBody>
          <a:bodyPr/>
          <a:lstStyle/>
          <a:p>
            <a:pPr algn="just">
              <a:buFont typeface="Wingdings 2" pitchFamily="18" charset="2"/>
              <a:buNone/>
            </a:pPr>
            <a:r>
              <a:rPr lang="it-IT" sz="3200" smtClean="0"/>
              <a:t>Ma ricorrere al tempo della storia nell’indagine geografica e a quello della geografia nell’analisi storica è pratica necessaria quando si affronti lo studio di determinati concetti con duplice pertinenza ed ineluttabile in un progetto educativo non etnocentrico.</a:t>
            </a:r>
          </a:p>
          <a:p>
            <a:pPr algn="just">
              <a:buFont typeface="Wingdings 2" pitchFamily="18" charset="2"/>
              <a:buNone/>
            </a:pPr>
            <a:r>
              <a:rPr lang="it-IT" sz="3200" smtClean="0"/>
              <a:t>	</a:t>
            </a:r>
            <a:r>
              <a:rPr lang="it-IT" sz="2000" smtClean="0"/>
              <a:t>(Catia Brunelli, Bollettino di Clio, anno X n. 28 p. 46)</a:t>
            </a:r>
          </a:p>
        </p:txBody>
      </p:sp>
      <p:sp>
        <p:nvSpPr>
          <p:cNvPr id="4" name="Segnaposto numero diapositiva 3"/>
          <p:cNvSpPr>
            <a:spLocks noGrp="1"/>
          </p:cNvSpPr>
          <p:nvPr>
            <p:ph type="sldNum" sz="quarter" idx="12"/>
          </p:nvPr>
        </p:nvSpPr>
        <p:spPr/>
        <p:txBody>
          <a:bodyPr/>
          <a:lstStyle/>
          <a:p>
            <a:pPr>
              <a:defRPr/>
            </a:pPr>
            <a:fld id="{DDC11B45-8557-4BE8-A3F7-6A2734136080}" type="slidenum">
              <a:rPr lang="it-IT"/>
              <a:pPr>
                <a:defRPr/>
              </a:pPr>
              <a:t>12</a:t>
            </a:fld>
            <a:endParaRPr lang="it-IT"/>
          </a:p>
        </p:txBody>
      </p:sp>
      <p:sp>
        <p:nvSpPr>
          <p:cNvPr id="27653"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p:cNvSpPr>
            <a:spLocks noGrp="1"/>
          </p:cNvSpPr>
          <p:nvPr>
            <p:ph type="title"/>
          </p:nvPr>
        </p:nvSpPr>
        <p:spPr/>
        <p:txBody>
          <a:bodyPr>
            <a:normAutofit/>
          </a:bodyPr>
          <a:lstStyle/>
          <a:p>
            <a:r>
              <a:rPr lang="it-IT" sz="3200" dirty="0" smtClean="0">
                <a:solidFill>
                  <a:srgbClr val="7B9899"/>
                </a:solidFill>
              </a:rPr>
              <a:t>Possibili incroci: il paesaggio</a:t>
            </a:r>
          </a:p>
        </p:txBody>
      </p:sp>
      <p:sp>
        <p:nvSpPr>
          <p:cNvPr id="28675" name="Segnaposto contenuto 2"/>
          <p:cNvSpPr>
            <a:spLocks noGrp="1"/>
          </p:cNvSpPr>
          <p:nvPr>
            <p:ph sz="quarter" idx="1"/>
          </p:nvPr>
        </p:nvSpPr>
        <p:spPr>
          <a:xfrm>
            <a:off x="301625" y="1527175"/>
            <a:ext cx="8504238" cy="4572000"/>
          </a:xfrm>
        </p:spPr>
        <p:txBody>
          <a:bodyPr>
            <a:normAutofit lnSpcReduction="10000"/>
          </a:bodyPr>
          <a:lstStyle/>
          <a:p>
            <a:pPr algn="just">
              <a:buFont typeface="Wingdings 2" pitchFamily="18" charset="2"/>
              <a:buNone/>
            </a:pPr>
            <a:r>
              <a:rPr lang="it-IT" sz="2400" dirty="0" smtClean="0"/>
              <a:t>Si consideri, ad esempio, il concetto di </a:t>
            </a:r>
            <a:r>
              <a:rPr lang="it-IT" sz="2400" b="1" dirty="0" smtClean="0"/>
              <a:t>paesaggio</a:t>
            </a:r>
            <a:r>
              <a:rPr lang="it-IT" sz="2400" dirty="0" smtClean="0"/>
              <a:t>: la convergenza </a:t>
            </a:r>
            <a:r>
              <a:rPr lang="it-IT" sz="2400" dirty="0" err="1" smtClean="0"/>
              <a:t>geostorica</a:t>
            </a:r>
            <a:r>
              <a:rPr lang="it-IT" sz="2400" dirty="0" smtClean="0"/>
              <a:t> si palesa sin dalla sua definizione geografica, che lo identifica come un insieme di elementi fisici e antropici, organizzati e tutti connessi da complessi rapporti di interdipendenza. Esso è caratterizzato da una sua dinamicità interna dovuta alla variabilità con cui cambiano, col passar del </a:t>
            </a:r>
            <a:r>
              <a:rPr lang="it-IT" sz="2400" b="1" dirty="0" smtClean="0"/>
              <a:t>tempo</a:t>
            </a:r>
            <a:r>
              <a:rPr lang="it-IT" sz="2400" dirty="0" smtClean="0"/>
              <a:t>, gli elementi e le relazioni che li uniscono. Il paesaggio è, dunque, una </a:t>
            </a:r>
            <a:r>
              <a:rPr lang="it-IT" sz="2400" b="1" dirty="0" smtClean="0"/>
              <a:t>costruzione</a:t>
            </a:r>
            <a:r>
              <a:rPr lang="it-IT" sz="2400" dirty="0" smtClean="0"/>
              <a:t> </a:t>
            </a:r>
            <a:r>
              <a:rPr lang="it-IT" sz="2400" b="1" dirty="0" smtClean="0"/>
              <a:t>umana</a:t>
            </a:r>
            <a:r>
              <a:rPr lang="it-IT" sz="2400" dirty="0" smtClean="0"/>
              <a:t>, una vera e propria documentazione storica del rapporto che l’uomo instaura con il territorio, nonché una proiezione spaziale della società o del gruppo umano che vi è insediato.</a:t>
            </a:r>
            <a:endParaRPr lang="it-IT" sz="2000" dirty="0" smtClean="0"/>
          </a:p>
          <a:p>
            <a:pPr algn="just">
              <a:buFont typeface="Wingdings 2" pitchFamily="18" charset="2"/>
              <a:buNone/>
            </a:pPr>
            <a:r>
              <a:rPr lang="it-IT" sz="1800" dirty="0" smtClean="0"/>
              <a:t>(Catia </a:t>
            </a:r>
            <a:r>
              <a:rPr lang="it-IT" sz="1800" dirty="0" err="1" smtClean="0"/>
              <a:t>Brunelli</a:t>
            </a:r>
            <a:r>
              <a:rPr lang="it-IT" sz="1800" dirty="0" smtClean="0"/>
              <a:t>, Bollettino di </a:t>
            </a:r>
            <a:r>
              <a:rPr lang="it-IT" sz="1800" dirty="0" err="1" smtClean="0"/>
              <a:t>Clio</a:t>
            </a:r>
            <a:r>
              <a:rPr lang="it-IT" sz="1800" dirty="0" smtClean="0"/>
              <a:t>, anno X n. 28 p. 46)</a:t>
            </a:r>
          </a:p>
          <a:p>
            <a:pPr algn="just">
              <a:buFont typeface="Wingdings 2" pitchFamily="18" charset="2"/>
              <a:buNone/>
            </a:pPr>
            <a:endParaRPr lang="it-IT" sz="2000" dirty="0" smtClean="0"/>
          </a:p>
        </p:txBody>
      </p:sp>
      <p:sp>
        <p:nvSpPr>
          <p:cNvPr id="4" name="Segnaposto numero diapositiva 3"/>
          <p:cNvSpPr>
            <a:spLocks noGrp="1"/>
          </p:cNvSpPr>
          <p:nvPr>
            <p:ph type="sldNum" sz="quarter" idx="12"/>
          </p:nvPr>
        </p:nvSpPr>
        <p:spPr/>
        <p:txBody>
          <a:bodyPr/>
          <a:lstStyle/>
          <a:p>
            <a:pPr>
              <a:defRPr/>
            </a:pPr>
            <a:fld id="{AD51BF22-03D1-42A7-8F79-EC172F32809E}" type="slidenum">
              <a:rPr lang="it-IT"/>
              <a:pPr>
                <a:defRPr/>
              </a:pPr>
              <a:t>13</a:t>
            </a:fld>
            <a:endParaRPr lang="it-IT"/>
          </a:p>
        </p:txBody>
      </p:sp>
      <p:sp>
        <p:nvSpPr>
          <p:cNvPr id="28677"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1"/>
          <p:cNvSpPr>
            <a:spLocks noGrp="1"/>
          </p:cNvSpPr>
          <p:nvPr>
            <p:ph type="title"/>
          </p:nvPr>
        </p:nvSpPr>
        <p:spPr/>
        <p:txBody>
          <a:bodyPr/>
          <a:lstStyle/>
          <a:p>
            <a:r>
              <a:rPr lang="it-IT" sz="3200" dirty="0" smtClean="0">
                <a:solidFill>
                  <a:srgbClr val="7B9899"/>
                </a:solidFill>
              </a:rPr>
              <a:t>Possibili incroci:il paesaggio</a:t>
            </a:r>
          </a:p>
        </p:txBody>
      </p:sp>
      <p:sp>
        <p:nvSpPr>
          <p:cNvPr id="29699" name="Segnaposto contenuto 2"/>
          <p:cNvSpPr>
            <a:spLocks noGrp="1"/>
          </p:cNvSpPr>
          <p:nvPr>
            <p:ph sz="quarter" idx="1"/>
          </p:nvPr>
        </p:nvSpPr>
        <p:spPr>
          <a:xfrm>
            <a:off x="301625" y="1527175"/>
            <a:ext cx="8504238" cy="4572000"/>
          </a:xfrm>
        </p:spPr>
        <p:txBody>
          <a:bodyPr/>
          <a:lstStyle/>
          <a:p>
            <a:pPr algn="just">
              <a:buFont typeface="Wingdings 2" pitchFamily="18" charset="2"/>
              <a:buNone/>
            </a:pPr>
            <a:r>
              <a:rPr lang="it-IT" smtClean="0"/>
              <a:t>Se questi sono i presupposti teorici, risulta evidente che sarà possibile comprendere appieno il significato geografico di paesaggio solo attraverso la ricostruzione storica degli eventi riguardanti i gruppi umani che, avvicendandosi in quel determinato spazio, lo hanno plasmato e gli hanno conferito un peculiare marchio territoriale.</a:t>
            </a:r>
          </a:p>
          <a:p>
            <a:pPr algn="just">
              <a:buFont typeface="Wingdings 2" pitchFamily="18" charset="2"/>
              <a:buNone/>
            </a:pPr>
            <a:endParaRPr lang="it-IT" smtClean="0"/>
          </a:p>
          <a:p>
            <a:pPr algn="just">
              <a:buFont typeface="Wingdings 2" pitchFamily="18" charset="2"/>
              <a:buNone/>
            </a:pPr>
            <a:r>
              <a:rPr lang="it-IT" sz="1800" smtClean="0"/>
              <a:t>(Catia Brunelli, Bollettino di Clio, anno X n. 28 p. 46)</a:t>
            </a:r>
          </a:p>
        </p:txBody>
      </p:sp>
      <p:sp>
        <p:nvSpPr>
          <p:cNvPr id="4" name="Segnaposto numero diapositiva 3"/>
          <p:cNvSpPr>
            <a:spLocks noGrp="1"/>
          </p:cNvSpPr>
          <p:nvPr>
            <p:ph type="sldNum" sz="quarter" idx="12"/>
          </p:nvPr>
        </p:nvSpPr>
        <p:spPr/>
        <p:txBody>
          <a:bodyPr/>
          <a:lstStyle/>
          <a:p>
            <a:pPr>
              <a:defRPr/>
            </a:pPr>
            <a:fld id="{21917E5B-D119-499A-BF6C-68E0225E42DF}" type="slidenum">
              <a:rPr lang="it-IT"/>
              <a:pPr>
                <a:defRPr/>
              </a:pPr>
              <a:t>14</a:t>
            </a:fld>
            <a:endParaRPr lang="it-IT"/>
          </a:p>
        </p:txBody>
      </p:sp>
      <p:sp>
        <p:nvSpPr>
          <p:cNvPr id="29701"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olo 1"/>
          <p:cNvSpPr>
            <a:spLocks noGrp="1"/>
          </p:cNvSpPr>
          <p:nvPr>
            <p:ph type="title"/>
          </p:nvPr>
        </p:nvSpPr>
        <p:spPr/>
        <p:txBody>
          <a:bodyPr/>
          <a:lstStyle/>
          <a:p>
            <a:r>
              <a:rPr lang="it-IT" sz="3200" dirty="0" smtClean="0">
                <a:solidFill>
                  <a:srgbClr val="7B9899"/>
                </a:solidFill>
              </a:rPr>
              <a:t>Cosa dice lo storico 1</a:t>
            </a:r>
            <a:endParaRPr lang="it-IT" sz="1600" dirty="0" smtClean="0">
              <a:solidFill>
                <a:srgbClr val="7B9899"/>
              </a:solidFill>
            </a:endParaRPr>
          </a:p>
        </p:txBody>
      </p:sp>
      <p:sp>
        <p:nvSpPr>
          <p:cNvPr id="3" name="Segnaposto contenuto 2"/>
          <p:cNvSpPr>
            <a:spLocks noGrp="1"/>
          </p:cNvSpPr>
          <p:nvPr>
            <p:ph sz="quarter" idx="1"/>
          </p:nvPr>
        </p:nvSpPr>
        <p:spPr>
          <a:xfrm>
            <a:off x="301625" y="1527175"/>
            <a:ext cx="8504238" cy="4572000"/>
          </a:xfrm>
        </p:spPr>
        <p:txBody>
          <a:bodyPr>
            <a:noAutofit/>
          </a:bodyPr>
          <a:lstStyle/>
          <a:p>
            <a:pPr marL="274320" indent="-274320" algn="just" fontAlgn="auto">
              <a:spcAft>
                <a:spcPts val="0"/>
              </a:spcAft>
              <a:buFont typeface="Wingdings 2"/>
              <a:buNone/>
              <a:defRPr/>
            </a:pPr>
            <a:r>
              <a:rPr lang="it-IT" sz="3200" dirty="0" smtClean="0"/>
              <a:t>Il territorio è un palinsesto in cui man mano si sono iscritti fenomeni spaziali nuovi. Lì dove ora c'è una campagna fiorente qualche secolo fa c'erano paludi o boschi. Gli studenti devono rendersi conto, ad esempio, che le distanze erano diverse in funzione delle possibilità di trasporto, che il rapporto dei gruppi umani con gli spazi è cambiato poiché sono cambiate le distribuzioni, le densità, le </a:t>
            </a:r>
            <a:r>
              <a:rPr lang="it-IT" sz="3200" dirty="0" err="1" smtClean="0"/>
              <a:t>interazioni…</a:t>
            </a:r>
            <a:r>
              <a:rPr lang="it-IT" sz="3200" dirty="0" smtClean="0"/>
              <a:t> </a:t>
            </a:r>
          </a:p>
        </p:txBody>
      </p:sp>
      <p:sp>
        <p:nvSpPr>
          <p:cNvPr id="4" name="Segnaposto numero diapositiva 3"/>
          <p:cNvSpPr>
            <a:spLocks noGrp="1"/>
          </p:cNvSpPr>
          <p:nvPr>
            <p:ph type="sldNum" sz="quarter" idx="12"/>
          </p:nvPr>
        </p:nvSpPr>
        <p:spPr/>
        <p:txBody>
          <a:bodyPr/>
          <a:lstStyle/>
          <a:p>
            <a:pPr>
              <a:defRPr/>
            </a:pPr>
            <a:fld id="{A5A9AF82-2D72-4B7D-965F-8B985C94BE63}" type="slidenum">
              <a:rPr lang="it-IT"/>
              <a:pPr>
                <a:defRPr/>
              </a:pPr>
              <a:t>15</a:t>
            </a:fld>
            <a:endParaRPr lang="it-IT"/>
          </a:p>
        </p:txBody>
      </p:sp>
      <p:sp>
        <p:nvSpPr>
          <p:cNvPr id="30725"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Cosa dice lo storico 2</a:t>
            </a:r>
            <a:endParaRPr lang="it-IT" dirty="0"/>
          </a:p>
        </p:txBody>
      </p:sp>
      <p:sp>
        <p:nvSpPr>
          <p:cNvPr id="3" name="Segnaposto contenuto 2"/>
          <p:cNvSpPr>
            <a:spLocks noGrp="1"/>
          </p:cNvSpPr>
          <p:nvPr>
            <p:ph sz="quarter" idx="1"/>
          </p:nvPr>
        </p:nvSpPr>
        <p:spPr/>
        <p:txBody>
          <a:bodyPr/>
          <a:lstStyle/>
          <a:p>
            <a:r>
              <a:rPr lang="it-IT" sz="3600" dirty="0" smtClean="0"/>
              <a:t>Importante è far crescere la sensibilità all'importanza di localizzare i fenomeni, di rimarcarne la estensione e la distribuzione, di dare peso alle distanze mediante la lettura di carte storiche</a:t>
            </a:r>
            <a:r>
              <a:rPr lang="it-IT" sz="2800" dirty="0" smtClean="0"/>
              <a:t> </a:t>
            </a:r>
          </a:p>
          <a:p>
            <a:endParaRPr lang="it-IT" sz="2800" dirty="0" smtClean="0"/>
          </a:p>
          <a:p>
            <a:pPr>
              <a:buNone/>
            </a:pPr>
            <a:r>
              <a:rPr lang="it-IT" sz="2000" dirty="0" smtClean="0"/>
              <a:t>(Ivo </a:t>
            </a:r>
            <a:r>
              <a:rPr lang="it-IT" sz="2000" dirty="0" err="1" smtClean="0"/>
              <a:t>Mattozzi</a:t>
            </a:r>
            <a:r>
              <a:rPr lang="it-IT" sz="2000" dirty="0" smtClean="0"/>
              <a:t>, </a:t>
            </a:r>
            <a:r>
              <a:rPr lang="it-IT" sz="2000" i="1" dirty="0" smtClean="0"/>
              <a:t>Le operazioni spaziali nella costruzione della conoscenza storica</a:t>
            </a:r>
            <a:r>
              <a:rPr lang="it-IT" sz="2000" dirty="0" smtClean="0"/>
              <a:t>, Pensare la storia da insegnare) </a:t>
            </a:r>
          </a:p>
          <a:p>
            <a:pPr algn="just"/>
            <a:endParaRPr lang="it-IT" dirty="0"/>
          </a:p>
        </p:txBody>
      </p:sp>
      <p:sp>
        <p:nvSpPr>
          <p:cNvPr id="4" name="Segnaposto piè di pagina 3"/>
          <p:cNvSpPr>
            <a:spLocks noGrp="1"/>
          </p:cNvSpPr>
          <p:nvPr>
            <p:ph type="ftr" sz="quarter" idx="11"/>
          </p:nvPr>
        </p:nvSpPr>
        <p:spPr/>
        <p:txBody>
          <a:bodyPr/>
          <a:lstStyle/>
          <a:p>
            <a:pPr>
              <a:defRPr/>
            </a:pPr>
            <a:r>
              <a:rPr lang="it-IT" smtClean="0"/>
              <a:t>Giorgio Cavadi</a:t>
            </a:r>
            <a:endParaRPr lang="it-IT"/>
          </a:p>
        </p:txBody>
      </p:sp>
      <p:sp>
        <p:nvSpPr>
          <p:cNvPr id="5" name="Segnaposto numero diapositiva 4"/>
          <p:cNvSpPr>
            <a:spLocks noGrp="1"/>
          </p:cNvSpPr>
          <p:nvPr>
            <p:ph type="sldNum" sz="quarter" idx="12"/>
          </p:nvPr>
        </p:nvSpPr>
        <p:spPr/>
        <p:txBody>
          <a:bodyPr/>
          <a:lstStyle/>
          <a:p>
            <a:pPr>
              <a:defRPr/>
            </a:pPr>
            <a:fld id="{66B0154F-C2EC-49AA-A0A7-31EA3C9B5123}" type="slidenum">
              <a:rPr lang="it-IT" smtClean="0"/>
              <a:pPr>
                <a:defRPr/>
              </a:pPr>
              <a:t>16</a:t>
            </a:fld>
            <a:endParaRPr lang="it-IT"/>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28688" y="285750"/>
            <a:ext cx="7772400" cy="928688"/>
          </a:xfrm>
        </p:spPr>
        <p:txBody>
          <a:bodyPr anchor="t">
            <a:normAutofit fontScale="90000"/>
          </a:bodyPr>
          <a:lstStyle/>
          <a:p>
            <a:pPr fontAlgn="auto">
              <a:spcAft>
                <a:spcPts val="0"/>
              </a:spcAft>
              <a:defRPr/>
            </a:pPr>
            <a:r>
              <a:rPr lang="it-IT" sz="2800" dirty="0" smtClean="0"/>
              <a:t>La dimensione interculturale dell’insegnamento della storia e gli apporti della geografia 1</a:t>
            </a:r>
            <a:endParaRPr lang="it-IT" sz="2800" dirty="0"/>
          </a:p>
        </p:txBody>
      </p:sp>
      <p:sp>
        <p:nvSpPr>
          <p:cNvPr id="3" name="Segnaposto contenuto 2"/>
          <p:cNvSpPr>
            <a:spLocks noGrp="1"/>
          </p:cNvSpPr>
          <p:nvPr>
            <p:ph sz="quarter" idx="1"/>
          </p:nvPr>
        </p:nvSpPr>
        <p:spPr>
          <a:xfrm>
            <a:off x="301625" y="1527175"/>
            <a:ext cx="8504238" cy="4572000"/>
          </a:xfrm>
        </p:spPr>
        <p:txBody>
          <a:bodyPr>
            <a:normAutofit/>
          </a:bodyPr>
          <a:lstStyle/>
          <a:p>
            <a:pPr marL="457200" indent="-457200" algn="just" fontAlgn="auto">
              <a:spcAft>
                <a:spcPts val="0"/>
              </a:spcAft>
              <a:buFont typeface="Wingdings 2"/>
              <a:buNone/>
              <a:defRPr/>
            </a:pPr>
            <a:r>
              <a:rPr lang="it-IT" sz="3200" dirty="0" smtClean="0"/>
              <a:t>L'assunzione della scala mondiale e della </a:t>
            </a:r>
            <a:r>
              <a:rPr lang="it-IT" sz="3200" b="1" dirty="0" smtClean="0"/>
              <a:t>world </a:t>
            </a:r>
            <a:r>
              <a:rPr lang="it-IT" sz="3200" b="1" dirty="0" err="1" smtClean="0"/>
              <a:t>history</a:t>
            </a:r>
            <a:r>
              <a:rPr lang="it-IT" sz="3200" b="1" dirty="0" smtClean="0"/>
              <a:t> </a:t>
            </a:r>
            <a:r>
              <a:rPr lang="it-IT" sz="3200" dirty="0" smtClean="0"/>
              <a:t>(WH) come matrice di tutte le storie, come contesto delle storie del mondo e dell'umanità, come </a:t>
            </a:r>
            <a:r>
              <a:rPr lang="it-IT" sz="3200" b="1" dirty="0" smtClean="0"/>
              <a:t>conoscenza delle relazioni </a:t>
            </a:r>
            <a:r>
              <a:rPr lang="it-IT" sz="3200" dirty="0" smtClean="0"/>
              <a:t>che legano tra loro le singole e in apparenza irriducibili storie e la capacità di ragionare e operare con le diverse scale, spaziali, temporali e sociali.</a:t>
            </a:r>
          </a:p>
        </p:txBody>
      </p:sp>
      <p:sp>
        <p:nvSpPr>
          <p:cNvPr id="4" name="Segnaposto numero diapositiva 3"/>
          <p:cNvSpPr>
            <a:spLocks noGrp="1"/>
          </p:cNvSpPr>
          <p:nvPr>
            <p:ph type="sldNum" sz="quarter" idx="12"/>
          </p:nvPr>
        </p:nvSpPr>
        <p:spPr/>
        <p:txBody>
          <a:bodyPr/>
          <a:lstStyle/>
          <a:p>
            <a:pPr>
              <a:defRPr/>
            </a:pPr>
            <a:fld id="{2FDC7813-6505-4738-B32E-2E0510FC7BF4}" type="slidenum">
              <a:rPr lang="it-IT"/>
              <a:pPr>
                <a:defRPr/>
              </a:pPr>
              <a:t>17</a:t>
            </a:fld>
            <a:endParaRPr lang="it-IT"/>
          </a:p>
        </p:txBody>
      </p:sp>
      <p:sp>
        <p:nvSpPr>
          <p:cNvPr id="31749"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28688" y="285750"/>
            <a:ext cx="7772400" cy="928688"/>
          </a:xfrm>
        </p:spPr>
        <p:txBody>
          <a:bodyPr anchor="t">
            <a:normAutofit fontScale="90000"/>
          </a:bodyPr>
          <a:lstStyle/>
          <a:p>
            <a:pPr fontAlgn="auto">
              <a:spcAft>
                <a:spcPts val="0"/>
              </a:spcAft>
              <a:defRPr/>
            </a:pPr>
            <a:r>
              <a:rPr lang="it-IT" sz="2800" dirty="0" smtClean="0"/>
              <a:t>La dimensione interculturale dell’insegnamento della storia e gli apporti della geografia 2</a:t>
            </a:r>
            <a:endParaRPr lang="it-IT" sz="2800" dirty="0"/>
          </a:p>
        </p:txBody>
      </p:sp>
      <p:sp>
        <p:nvSpPr>
          <p:cNvPr id="3" name="Segnaposto contenuto 2"/>
          <p:cNvSpPr>
            <a:spLocks noGrp="1"/>
          </p:cNvSpPr>
          <p:nvPr>
            <p:ph sz="quarter" idx="1"/>
          </p:nvPr>
        </p:nvSpPr>
        <p:spPr>
          <a:xfrm>
            <a:off x="301625" y="1527175"/>
            <a:ext cx="8504238" cy="4572000"/>
          </a:xfrm>
        </p:spPr>
        <p:txBody>
          <a:bodyPr>
            <a:normAutofit/>
          </a:bodyPr>
          <a:lstStyle/>
          <a:p>
            <a:pPr marL="274320" indent="-274320" algn="just" fontAlgn="auto">
              <a:spcAft>
                <a:spcPts val="0"/>
              </a:spcAft>
              <a:buFont typeface="Wingdings 2"/>
              <a:buNone/>
              <a:defRPr/>
            </a:pPr>
            <a:r>
              <a:rPr lang="it-IT" sz="2800" dirty="0" smtClean="0"/>
              <a:t>Una diversa tematizzazione del passato del mondo centrata sulle </a:t>
            </a:r>
            <a:r>
              <a:rPr lang="it-IT" sz="2800" b="1" dirty="0" smtClean="0"/>
              <a:t>relazioni</a:t>
            </a:r>
            <a:r>
              <a:rPr lang="it-IT" sz="2800" dirty="0" smtClean="0"/>
              <a:t> (con attenzione ai contatti e alle contrapposizioni delle diverse società, ai cambiamenti e alle resistenze ai cambiamenti, ai conflitti e alle strategie di dominio), sull‘analisi dei processi, delle forze globali (migrazioni, commerci ecc.) e delle  modalità con cui le diverse culture/società/civiltà hanno affrontato problemi comuni</a:t>
            </a:r>
          </a:p>
        </p:txBody>
      </p:sp>
      <p:sp>
        <p:nvSpPr>
          <p:cNvPr id="4" name="Segnaposto numero diapositiva 3"/>
          <p:cNvSpPr>
            <a:spLocks noGrp="1"/>
          </p:cNvSpPr>
          <p:nvPr>
            <p:ph type="sldNum" sz="quarter" idx="12"/>
          </p:nvPr>
        </p:nvSpPr>
        <p:spPr/>
        <p:txBody>
          <a:bodyPr/>
          <a:lstStyle/>
          <a:p>
            <a:pPr>
              <a:defRPr/>
            </a:pPr>
            <a:fld id="{2FDC7813-6505-4738-B32E-2E0510FC7BF4}" type="slidenum">
              <a:rPr lang="it-IT"/>
              <a:pPr>
                <a:defRPr/>
              </a:pPr>
              <a:t>18</a:t>
            </a:fld>
            <a:endParaRPr lang="it-IT"/>
          </a:p>
        </p:txBody>
      </p:sp>
      <p:sp>
        <p:nvSpPr>
          <p:cNvPr id="31749"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fontAlgn="auto">
              <a:spcAft>
                <a:spcPts val="0"/>
              </a:spcAft>
              <a:defRPr/>
            </a:pPr>
            <a:r>
              <a:rPr lang="it-IT" sz="2800" dirty="0" smtClean="0"/>
              <a:t>La dimensione interculturale dell’insegnamento della storia e gli apporti della geografia 3</a:t>
            </a:r>
            <a:endParaRPr lang="it-IT" sz="2800" dirty="0"/>
          </a:p>
        </p:txBody>
      </p:sp>
      <p:sp>
        <p:nvSpPr>
          <p:cNvPr id="32771" name="Segnaposto contenuto 2"/>
          <p:cNvSpPr>
            <a:spLocks noGrp="1"/>
          </p:cNvSpPr>
          <p:nvPr>
            <p:ph sz="quarter" idx="1"/>
          </p:nvPr>
        </p:nvSpPr>
        <p:spPr>
          <a:xfrm>
            <a:off x="301625" y="1527175"/>
            <a:ext cx="8504238" cy="4572000"/>
          </a:xfrm>
        </p:spPr>
        <p:txBody>
          <a:bodyPr/>
          <a:lstStyle/>
          <a:p>
            <a:pPr algn="just"/>
            <a:r>
              <a:rPr lang="it-IT" sz="3200" dirty="0" smtClean="0"/>
              <a:t>L'adozione di metodologie per la costruzione del pensiero storico-critico, riflessivo, capace di porsi interrogativi ed elaborare ipotesi interpretative. In particolare, il metodo della visione al plurale della storia per comprendere e gestire processi di ricostruzione di fatti storici complessi e controversi, e l'approccio comparativo.</a:t>
            </a:r>
          </a:p>
        </p:txBody>
      </p:sp>
      <p:sp>
        <p:nvSpPr>
          <p:cNvPr id="4" name="Segnaposto numero diapositiva 3"/>
          <p:cNvSpPr>
            <a:spLocks noGrp="1"/>
          </p:cNvSpPr>
          <p:nvPr>
            <p:ph type="sldNum" sz="quarter" idx="12"/>
          </p:nvPr>
        </p:nvSpPr>
        <p:spPr/>
        <p:txBody>
          <a:bodyPr/>
          <a:lstStyle/>
          <a:p>
            <a:pPr>
              <a:defRPr/>
            </a:pPr>
            <a:fld id="{65A6DC75-5DAE-4E0B-9114-6CFA34FC8BB9}" type="slidenum">
              <a:rPr lang="it-IT"/>
              <a:pPr>
                <a:defRPr/>
              </a:pPr>
              <a:t>19</a:t>
            </a:fld>
            <a:endParaRPr lang="it-IT"/>
          </a:p>
        </p:txBody>
      </p:sp>
      <p:sp>
        <p:nvSpPr>
          <p:cNvPr id="32773"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chor="t">
            <a:normAutofit fontScale="90000"/>
          </a:bodyPr>
          <a:lstStyle/>
          <a:p>
            <a:pPr fontAlgn="auto">
              <a:spcAft>
                <a:spcPts val="0"/>
              </a:spcAft>
              <a:defRPr/>
            </a:pPr>
            <a:r>
              <a:rPr lang="it-IT" sz="2800" dirty="0" smtClean="0"/>
              <a:t>Organizzazione Secondaria primo grado</a:t>
            </a:r>
            <a:br>
              <a:rPr lang="it-IT" sz="2800" dirty="0" smtClean="0"/>
            </a:br>
            <a:endParaRPr lang="it-IT" sz="2800" dirty="0" smtClean="0"/>
          </a:p>
        </p:txBody>
      </p:sp>
      <p:sp>
        <p:nvSpPr>
          <p:cNvPr id="15363" name="Rectangle 3"/>
          <p:cNvSpPr>
            <a:spLocks noGrp="1" noChangeArrowheads="1"/>
          </p:cNvSpPr>
          <p:nvPr>
            <p:ph sz="quarter" idx="1"/>
          </p:nvPr>
        </p:nvSpPr>
        <p:spPr>
          <a:xfrm>
            <a:off x="301625" y="1527175"/>
            <a:ext cx="8504238" cy="4572000"/>
          </a:xfrm>
        </p:spPr>
        <p:txBody>
          <a:bodyPr/>
          <a:lstStyle/>
          <a:p>
            <a:pPr>
              <a:lnSpc>
                <a:spcPct val="90000"/>
              </a:lnSpc>
              <a:buFont typeface="Wingdings" pitchFamily="2" charset="2"/>
              <a:buNone/>
            </a:pPr>
            <a:r>
              <a:rPr lang="it-IT" sz="2000" b="1" smtClean="0"/>
              <a:t>DPR 89  del 20 marzo 2009</a:t>
            </a:r>
            <a:r>
              <a:rPr lang="it-IT" sz="2000" smtClean="0"/>
              <a:t> “Revisione dell’assetto ordinamentale organizzativo e didattico della scuola dell’infanzia e del primo ciclo d’istruzione ai sensi del ‘art. 64, comma 4 del d.l.n. 112/2008 convertito dalla L. n.133 /2008:</a:t>
            </a:r>
          </a:p>
          <a:p>
            <a:pPr>
              <a:lnSpc>
                <a:spcPct val="90000"/>
              </a:lnSpc>
            </a:pPr>
            <a:r>
              <a:rPr lang="it-IT" sz="2000" smtClean="0"/>
              <a:t>Orario annuale obbligatorio nella scuola secondaria di primo grado è di 990 ore , corrispondente a 29 ore settimanali, più 33 annuali per attività di approfondimento riferita ad insegnamenti di materie letterarie</a:t>
            </a:r>
          </a:p>
          <a:p>
            <a:pPr>
              <a:lnSpc>
                <a:spcPct val="90000"/>
              </a:lnSpc>
            </a:pPr>
            <a:r>
              <a:rPr lang="it-IT" sz="2000" smtClean="0"/>
              <a:t>Quadro orario settimanale e annuale per disciplina:</a:t>
            </a:r>
          </a:p>
          <a:p>
            <a:pPr>
              <a:lnSpc>
                <a:spcPct val="90000"/>
              </a:lnSpc>
              <a:buFont typeface="Wingdings" pitchFamily="2" charset="2"/>
              <a:buNone/>
            </a:pPr>
            <a:r>
              <a:rPr lang="it-IT" sz="2000" smtClean="0"/>
              <a:t>Italiano, Storia e Geografia :</a:t>
            </a:r>
          </a:p>
          <a:p>
            <a:pPr>
              <a:lnSpc>
                <a:spcPct val="90000"/>
              </a:lnSpc>
              <a:buFont typeface="Wingdings" pitchFamily="2" charset="2"/>
              <a:buNone/>
            </a:pPr>
            <a:r>
              <a:rPr lang="it-IT" sz="2000" smtClean="0"/>
              <a:t>Annuale :297</a:t>
            </a:r>
          </a:p>
          <a:p>
            <a:pPr>
              <a:lnSpc>
                <a:spcPct val="90000"/>
              </a:lnSpc>
              <a:buFont typeface="Wingdings" pitchFamily="2" charset="2"/>
              <a:buNone/>
            </a:pPr>
            <a:r>
              <a:rPr lang="it-IT" sz="2000" smtClean="0"/>
              <a:t>Settimanale:9</a:t>
            </a:r>
          </a:p>
          <a:p>
            <a:pPr>
              <a:lnSpc>
                <a:spcPct val="90000"/>
              </a:lnSpc>
              <a:buFont typeface="Wingdings" pitchFamily="2" charset="2"/>
              <a:buNone/>
            </a:pPr>
            <a:r>
              <a:rPr lang="it-IT" sz="2000" smtClean="0"/>
              <a:t>L’insegnamento di</a:t>
            </a:r>
            <a:r>
              <a:rPr lang="it-IT" smtClean="0"/>
              <a:t> “</a:t>
            </a:r>
            <a:r>
              <a:rPr lang="it-IT" sz="2000" smtClean="0"/>
              <a:t>Cittadinanza e Costituzione” è inserito nell’area disciplinare storico-geografica</a:t>
            </a:r>
          </a:p>
          <a:p>
            <a:pPr>
              <a:lnSpc>
                <a:spcPct val="90000"/>
              </a:lnSpc>
              <a:buFont typeface="Wingdings" pitchFamily="2" charset="2"/>
              <a:buNone/>
            </a:pPr>
            <a:endParaRPr lang="it-IT" smtClean="0"/>
          </a:p>
          <a:p>
            <a:pPr>
              <a:lnSpc>
                <a:spcPct val="90000"/>
              </a:lnSpc>
            </a:pPr>
            <a:endParaRPr lang="it-IT" smtClean="0"/>
          </a:p>
        </p:txBody>
      </p:sp>
      <p:sp>
        <p:nvSpPr>
          <p:cNvPr id="4" name="Segnaposto numero diapositiva 3"/>
          <p:cNvSpPr>
            <a:spLocks noGrp="1"/>
          </p:cNvSpPr>
          <p:nvPr>
            <p:ph type="sldNum" sz="quarter" idx="12"/>
          </p:nvPr>
        </p:nvSpPr>
        <p:spPr/>
        <p:txBody>
          <a:bodyPr/>
          <a:lstStyle/>
          <a:p>
            <a:pPr>
              <a:defRPr/>
            </a:pPr>
            <a:fld id="{C9522E73-A879-4C8D-A28C-ED93463A8FDE}" type="slidenum">
              <a:rPr lang="it-IT"/>
              <a:pPr>
                <a:defRPr/>
              </a:pPr>
              <a:t>2</a:t>
            </a:fld>
            <a:endParaRPr lang="it-IT"/>
          </a:p>
        </p:txBody>
      </p:sp>
      <p:sp>
        <p:nvSpPr>
          <p:cNvPr id="15365"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smtClean="0"/>
              <a:t>La dimensione interculturale dell’insegnamento della storia e gli apporti della geografia 4</a:t>
            </a:r>
            <a:endParaRPr lang="it-IT" sz="2800" dirty="0"/>
          </a:p>
        </p:txBody>
      </p:sp>
      <p:sp>
        <p:nvSpPr>
          <p:cNvPr id="3" name="Segnaposto contenuto 2"/>
          <p:cNvSpPr>
            <a:spLocks noGrp="1"/>
          </p:cNvSpPr>
          <p:nvPr>
            <p:ph sz="quarter" idx="1"/>
          </p:nvPr>
        </p:nvSpPr>
        <p:spPr/>
        <p:txBody>
          <a:bodyPr/>
          <a:lstStyle/>
          <a:p>
            <a:pPr algn="just"/>
            <a:r>
              <a:rPr lang="it-IT" sz="2800" dirty="0" smtClean="0"/>
              <a:t>La decostruzione/messa in gioco delle identità individuali e collettive, per far nascere la consapevolezza del carattere storico e relativo delle genealogie individuali e collettive e per imparare a riconoscere e decostruire modalità/tempi/profili dei processi di costruzione/invenzione delle identità/appartenenze.</a:t>
            </a:r>
          </a:p>
          <a:p>
            <a:endParaRPr lang="it-IT" dirty="0"/>
          </a:p>
        </p:txBody>
      </p:sp>
      <p:sp>
        <p:nvSpPr>
          <p:cNvPr id="4" name="Segnaposto piè di pagina 3"/>
          <p:cNvSpPr>
            <a:spLocks noGrp="1"/>
          </p:cNvSpPr>
          <p:nvPr>
            <p:ph type="ftr" sz="quarter" idx="11"/>
          </p:nvPr>
        </p:nvSpPr>
        <p:spPr/>
        <p:txBody>
          <a:bodyPr/>
          <a:lstStyle/>
          <a:p>
            <a:pPr>
              <a:defRPr/>
            </a:pPr>
            <a:r>
              <a:rPr lang="it-IT" smtClean="0"/>
              <a:t>Giorgio Cavadi</a:t>
            </a:r>
            <a:endParaRPr lang="it-IT"/>
          </a:p>
        </p:txBody>
      </p:sp>
      <p:sp>
        <p:nvSpPr>
          <p:cNvPr id="5" name="Segnaposto numero diapositiva 4"/>
          <p:cNvSpPr>
            <a:spLocks noGrp="1"/>
          </p:cNvSpPr>
          <p:nvPr>
            <p:ph type="sldNum" sz="quarter" idx="12"/>
          </p:nvPr>
        </p:nvSpPr>
        <p:spPr/>
        <p:txBody>
          <a:bodyPr/>
          <a:lstStyle/>
          <a:p>
            <a:pPr>
              <a:defRPr/>
            </a:pPr>
            <a:fld id="{66B0154F-C2EC-49AA-A0A7-31EA3C9B5123}" type="slidenum">
              <a:rPr lang="it-IT" smtClean="0"/>
              <a:pPr>
                <a:defRPr/>
              </a:pPr>
              <a:t>20</a:t>
            </a:fld>
            <a:endParaRPr lang="it-IT"/>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fontAlgn="auto">
              <a:spcAft>
                <a:spcPts val="0"/>
              </a:spcAft>
              <a:defRPr/>
            </a:pPr>
            <a:r>
              <a:rPr lang="it-IT" sz="2400" dirty="0" smtClean="0"/>
              <a:t>Le operazioni spaziali nella costruzione della conoscenza storica </a:t>
            </a:r>
            <a:r>
              <a:rPr lang="it-IT" sz="1800" dirty="0" smtClean="0"/>
              <a:t>(Ivo </a:t>
            </a:r>
            <a:r>
              <a:rPr lang="it-IT" sz="1800" dirty="0" err="1" smtClean="0"/>
              <a:t>Mattozzi</a:t>
            </a:r>
            <a:r>
              <a:rPr lang="it-IT" sz="1800" dirty="0" smtClean="0"/>
              <a:t>, Pensare la storia da insegnare, </a:t>
            </a:r>
            <a:r>
              <a:rPr lang="it-IT" sz="1800" dirty="0" err="1" smtClean="0"/>
              <a:t>Cenacchi</a:t>
            </a:r>
            <a:r>
              <a:rPr lang="it-IT" sz="1800" dirty="0" smtClean="0"/>
              <a:t> ed. 2011)</a:t>
            </a:r>
            <a:endParaRPr lang="it-IT" sz="1800" dirty="0"/>
          </a:p>
        </p:txBody>
      </p:sp>
      <p:sp>
        <p:nvSpPr>
          <p:cNvPr id="47107" name="Segnaposto contenuto 2"/>
          <p:cNvSpPr>
            <a:spLocks noGrp="1"/>
          </p:cNvSpPr>
          <p:nvPr>
            <p:ph sz="quarter" idx="1"/>
          </p:nvPr>
        </p:nvSpPr>
        <p:spPr>
          <a:xfrm>
            <a:off x="301625" y="1527175"/>
            <a:ext cx="8504238" cy="4572000"/>
          </a:xfrm>
        </p:spPr>
        <p:txBody>
          <a:bodyPr/>
          <a:lstStyle/>
          <a:p>
            <a:pPr algn="just">
              <a:buFont typeface="Wingdings 2" pitchFamily="18" charset="2"/>
              <a:buNone/>
            </a:pPr>
            <a:r>
              <a:rPr lang="it-IT" sz="1800" smtClean="0"/>
              <a:t>A proposito del libro di G. Duby, </a:t>
            </a:r>
            <a:r>
              <a:rPr lang="it-IT" sz="1800" i="1" smtClean="0"/>
              <a:t>L'economia rurale nell'Europa medievale. Francia, Inghilterra, Impero. Secoli IX-XV (Duby, 1962). </a:t>
            </a:r>
          </a:p>
          <a:p>
            <a:pPr algn="just">
              <a:buFont typeface="Wingdings 2" pitchFamily="18" charset="2"/>
              <a:buNone/>
            </a:pPr>
            <a:r>
              <a:rPr lang="it-IT" sz="2000" smtClean="0"/>
              <a:t>“Il lettore sa che le generalizzazioni riguardano l'Europa centro-occidentale e, perciò, non sono estensibili ai paesi slavi, né a quelli mediterranei né a quelli scandinavi. </a:t>
            </a:r>
          </a:p>
          <a:p>
            <a:pPr algn="just">
              <a:buFont typeface="Wingdings 2" pitchFamily="18" charset="2"/>
              <a:buNone/>
            </a:pPr>
            <a:r>
              <a:rPr lang="it-IT" sz="2000" smtClean="0"/>
              <a:t>La scelta dell'ampiezza dell'orizzonte di osservazione del fatto storico può determinare molti altri atti del lavoro storico: la individuazione della base documentaria, della storiografia di riferimento, delle alleanze disciplinari. La ricostruzione, l'analisi, l'interpretazione sono funzioni della scala di osservazione. Uno stesso tema può essere sviluppato in modi diversi e con esiti interpretativi differenti a seconda della scala prescelta. La determinazione della scala più conveniente al fatto storico tematizzato è importante per capire quali siano le fonti più adatte e con quale intensità di lettura vadano sfruttate”. </a:t>
            </a:r>
          </a:p>
        </p:txBody>
      </p:sp>
      <p:sp>
        <p:nvSpPr>
          <p:cNvPr id="4" name="Segnaposto numero diapositiva 3"/>
          <p:cNvSpPr>
            <a:spLocks noGrp="1"/>
          </p:cNvSpPr>
          <p:nvPr>
            <p:ph type="sldNum" sz="quarter" idx="12"/>
          </p:nvPr>
        </p:nvSpPr>
        <p:spPr/>
        <p:txBody>
          <a:bodyPr/>
          <a:lstStyle/>
          <a:p>
            <a:pPr>
              <a:defRPr/>
            </a:pPr>
            <a:fld id="{E8CE4C92-CA24-428A-B865-2805A5EF2E2B}" type="slidenum">
              <a:rPr lang="it-IT"/>
              <a:pPr>
                <a:defRPr/>
              </a:pPr>
              <a:t>21</a:t>
            </a:fld>
            <a:endParaRPr lang="it-IT"/>
          </a:p>
        </p:txBody>
      </p:sp>
      <p:sp>
        <p:nvSpPr>
          <p:cNvPr id="47109"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olo 1"/>
          <p:cNvSpPr>
            <a:spLocks noGrp="1"/>
          </p:cNvSpPr>
          <p:nvPr>
            <p:ph type="title"/>
          </p:nvPr>
        </p:nvSpPr>
        <p:spPr/>
        <p:txBody>
          <a:bodyPr/>
          <a:lstStyle/>
          <a:p>
            <a:r>
              <a:rPr lang="it-IT" sz="2800" smtClean="0">
                <a:solidFill>
                  <a:srgbClr val="7B9899"/>
                </a:solidFill>
              </a:rPr>
              <a:t>La scala locale</a:t>
            </a:r>
          </a:p>
        </p:txBody>
      </p:sp>
      <p:sp>
        <p:nvSpPr>
          <p:cNvPr id="48131" name="Segnaposto contenuto 2"/>
          <p:cNvSpPr>
            <a:spLocks noGrp="1"/>
          </p:cNvSpPr>
          <p:nvPr>
            <p:ph sz="quarter" idx="1"/>
          </p:nvPr>
        </p:nvSpPr>
        <p:spPr>
          <a:xfrm>
            <a:off x="301625" y="1527175"/>
            <a:ext cx="8504238" cy="4572000"/>
          </a:xfrm>
        </p:spPr>
        <p:txBody>
          <a:bodyPr/>
          <a:lstStyle/>
          <a:p>
            <a:pPr algn="just">
              <a:buFont typeface="Wingdings 2" pitchFamily="18" charset="2"/>
              <a:buNone/>
            </a:pPr>
            <a:r>
              <a:rPr lang="it-IT" smtClean="0"/>
              <a:t>Anche quando preferisce l'osservatorio minuscolo, lo storico può far assumere al fatto ricostruito una significatività generale grazie a due procedimenti: stabilire connessioni con i fatti di scala maggiore; operare modellizzazioni trasferibili allo studio di fatti storici analoghi. </a:t>
            </a:r>
          </a:p>
        </p:txBody>
      </p:sp>
      <p:sp>
        <p:nvSpPr>
          <p:cNvPr id="4" name="Segnaposto numero diapositiva 3"/>
          <p:cNvSpPr>
            <a:spLocks noGrp="1"/>
          </p:cNvSpPr>
          <p:nvPr>
            <p:ph type="sldNum" sz="quarter" idx="12"/>
          </p:nvPr>
        </p:nvSpPr>
        <p:spPr/>
        <p:txBody>
          <a:bodyPr/>
          <a:lstStyle/>
          <a:p>
            <a:pPr>
              <a:defRPr/>
            </a:pPr>
            <a:fld id="{08CEBB95-7CD5-4E59-BB09-D08ABB68F2DF}" type="slidenum">
              <a:rPr lang="it-IT"/>
              <a:pPr>
                <a:defRPr/>
              </a:pPr>
              <a:t>22</a:t>
            </a:fld>
            <a:endParaRPr lang="it-IT"/>
          </a:p>
        </p:txBody>
      </p:sp>
      <p:sp>
        <p:nvSpPr>
          <p:cNvPr id="48133"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olo 1"/>
          <p:cNvSpPr>
            <a:spLocks noGrp="1"/>
          </p:cNvSpPr>
          <p:nvPr>
            <p:ph type="title"/>
          </p:nvPr>
        </p:nvSpPr>
        <p:spPr/>
        <p:txBody>
          <a:bodyPr/>
          <a:lstStyle/>
          <a:p>
            <a:r>
              <a:rPr lang="it-IT" sz="3200" smtClean="0">
                <a:solidFill>
                  <a:srgbClr val="7B9899"/>
                </a:solidFill>
              </a:rPr>
              <a:t>La scala macroregionale</a:t>
            </a:r>
          </a:p>
        </p:txBody>
      </p:sp>
      <p:sp>
        <p:nvSpPr>
          <p:cNvPr id="49155" name="Segnaposto contenuto 2"/>
          <p:cNvSpPr>
            <a:spLocks noGrp="1"/>
          </p:cNvSpPr>
          <p:nvPr>
            <p:ph sz="quarter" idx="1"/>
          </p:nvPr>
        </p:nvSpPr>
        <p:spPr>
          <a:xfrm>
            <a:off x="301625" y="1527175"/>
            <a:ext cx="8504238" cy="4572000"/>
          </a:xfrm>
        </p:spPr>
        <p:txBody>
          <a:bodyPr/>
          <a:lstStyle/>
          <a:p>
            <a:pPr algn="just"/>
            <a:r>
              <a:rPr lang="it-IT" sz="2400" smtClean="0"/>
              <a:t>La conoscenza storica si rinnova grazie al movimento pendolare che gli storici compiono tra le diverse dimensioni che possono scegliere per il loro osservatorio. Le conoscenze prodotte grazie all'osservazione a piccola scala alimentano nuove visioni di fenomeni a scala maggiore e queste a loro volta vengono rimesse in discussione con la decisione di verificarne la validità con l'osservazione di fenomeni microanalitici. La fertilità della scala macroregionale rispetto a quella locale e nazionale è sottolineata dallo stesso G. Duby subito dopo l'esaltazione delle ricerche regionali: </a:t>
            </a:r>
          </a:p>
        </p:txBody>
      </p:sp>
      <p:sp>
        <p:nvSpPr>
          <p:cNvPr id="4" name="Segnaposto numero diapositiva 3"/>
          <p:cNvSpPr>
            <a:spLocks noGrp="1"/>
          </p:cNvSpPr>
          <p:nvPr>
            <p:ph type="sldNum" sz="quarter" idx="12"/>
          </p:nvPr>
        </p:nvSpPr>
        <p:spPr/>
        <p:txBody>
          <a:bodyPr/>
          <a:lstStyle/>
          <a:p>
            <a:pPr>
              <a:defRPr/>
            </a:pPr>
            <a:fld id="{FB005559-D5F7-44CB-95C4-54632C0C5960}" type="slidenum">
              <a:rPr lang="it-IT"/>
              <a:pPr>
                <a:defRPr/>
              </a:pPr>
              <a:t>23</a:t>
            </a:fld>
            <a:endParaRPr lang="it-IT"/>
          </a:p>
        </p:txBody>
      </p:sp>
      <p:sp>
        <p:nvSpPr>
          <p:cNvPr id="49157"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olo 1"/>
          <p:cNvSpPr>
            <a:spLocks noGrp="1"/>
          </p:cNvSpPr>
          <p:nvPr>
            <p:ph type="title"/>
          </p:nvPr>
        </p:nvSpPr>
        <p:spPr/>
        <p:txBody>
          <a:bodyPr/>
          <a:lstStyle/>
          <a:p>
            <a:r>
              <a:rPr lang="it-IT" sz="3200" smtClean="0">
                <a:solidFill>
                  <a:srgbClr val="7B9899"/>
                </a:solidFill>
              </a:rPr>
              <a:t>La scala macroregionale</a:t>
            </a:r>
          </a:p>
        </p:txBody>
      </p:sp>
      <p:sp>
        <p:nvSpPr>
          <p:cNvPr id="3" name="Segnaposto contenuto 2"/>
          <p:cNvSpPr>
            <a:spLocks noGrp="1"/>
          </p:cNvSpPr>
          <p:nvPr>
            <p:ph sz="quarter" idx="1"/>
          </p:nvPr>
        </p:nvSpPr>
        <p:spPr>
          <a:xfrm>
            <a:off x="301625" y="1527175"/>
            <a:ext cx="8504238" cy="4572000"/>
          </a:xfrm>
        </p:spPr>
        <p:txBody>
          <a:bodyPr>
            <a:normAutofit lnSpcReduction="10000"/>
          </a:bodyPr>
          <a:lstStyle/>
          <a:p>
            <a:pPr marL="274320" indent="-274320" algn="just" fontAlgn="auto">
              <a:spcAft>
                <a:spcPts val="0"/>
              </a:spcAft>
              <a:buFont typeface="Wingdings 2"/>
              <a:buNone/>
              <a:defRPr/>
            </a:pPr>
            <a:r>
              <a:rPr lang="it-IT" sz="2400" dirty="0" smtClean="0"/>
              <a:t>"Questo libro muove […] da una deliberata volontà di amplissima sintesi. Confrontare i risultati delle indagini locali più feconde, tentare di ricavarne insegnamenti di valore più generale, tale il suo primo intento. Esso mira anche ad uscire dai limiti nazionali che hanno per lungo tempo imprigionato la ricerca storica in Europa e che, lo si voglia o no, la tengono ancora prigioniera. […] </a:t>
            </a:r>
            <a:r>
              <a:rPr lang="it-IT" sz="2400" b="1" i="1" dirty="0" smtClean="0"/>
              <a:t>Per chi voglia comprendere l'economia delle campagne medievali, e la loro vita profonda, le frontiere attuali degli Stati europei non significano nulla”.</a:t>
            </a:r>
          </a:p>
          <a:p>
            <a:pPr marL="274320" indent="-274320" fontAlgn="auto">
              <a:spcAft>
                <a:spcPts val="0"/>
              </a:spcAft>
              <a:buFont typeface="Wingdings 2"/>
              <a:buNone/>
              <a:defRPr/>
            </a:pPr>
            <a:endParaRPr lang="it-IT" sz="2400" dirty="0" smtClean="0"/>
          </a:p>
          <a:p>
            <a:pPr marL="274320" indent="-274320" fontAlgn="auto">
              <a:spcAft>
                <a:spcPts val="0"/>
              </a:spcAft>
              <a:buFont typeface="Wingdings 2"/>
              <a:buNone/>
              <a:defRPr/>
            </a:pPr>
            <a:r>
              <a:rPr lang="it-IT" sz="1600" dirty="0" smtClean="0"/>
              <a:t>G. </a:t>
            </a:r>
            <a:r>
              <a:rPr lang="it-IT" sz="1600" dirty="0" err="1" smtClean="0"/>
              <a:t>Duby</a:t>
            </a:r>
            <a:r>
              <a:rPr lang="it-IT" sz="1600" dirty="0" smtClean="0"/>
              <a:t>, L’economia rurale nell’Europa medievale: Francia, Inghilterra, Impero. Secoli IX-XV, 1962</a:t>
            </a:r>
            <a:endParaRPr lang="it-IT" sz="1600" dirty="0"/>
          </a:p>
        </p:txBody>
      </p:sp>
      <p:sp>
        <p:nvSpPr>
          <p:cNvPr id="4" name="Segnaposto numero diapositiva 3"/>
          <p:cNvSpPr>
            <a:spLocks noGrp="1"/>
          </p:cNvSpPr>
          <p:nvPr>
            <p:ph type="sldNum" sz="quarter" idx="12"/>
          </p:nvPr>
        </p:nvSpPr>
        <p:spPr/>
        <p:txBody>
          <a:bodyPr/>
          <a:lstStyle/>
          <a:p>
            <a:pPr>
              <a:defRPr/>
            </a:pPr>
            <a:fld id="{C5C6C434-49A0-4B79-95A5-F9DF0DB9B489}" type="slidenum">
              <a:rPr lang="it-IT"/>
              <a:pPr>
                <a:defRPr/>
              </a:pPr>
              <a:t>24</a:t>
            </a:fld>
            <a:endParaRPr lang="it-IT"/>
          </a:p>
        </p:txBody>
      </p:sp>
      <p:sp>
        <p:nvSpPr>
          <p:cNvPr id="50181"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olo 1"/>
          <p:cNvSpPr>
            <a:spLocks noGrp="1"/>
          </p:cNvSpPr>
          <p:nvPr>
            <p:ph type="title"/>
          </p:nvPr>
        </p:nvSpPr>
        <p:spPr/>
        <p:txBody>
          <a:bodyPr/>
          <a:lstStyle/>
          <a:p>
            <a:r>
              <a:rPr lang="it-IT" sz="3200" smtClean="0">
                <a:solidFill>
                  <a:srgbClr val="7B9899"/>
                </a:solidFill>
              </a:rPr>
              <a:t>La scala mondiale</a:t>
            </a:r>
          </a:p>
        </p:txBody>
      </p:sp>
      <p:sp>
        <p:nvSpPr>
          <p:cNvPr id="51203" name="Segnaposto contenuto 2"/>
          <p:cNvSpPr>
            <a:spLocks noGrp="1"/>
          </p:cNvSpPr>
          <p:nvPr>
            <p:ph sz="quarter" idx="1"/>
          </p:nvPr>
        </p:nvSpPr>
        <p:spPr>
          <a:xfrm>
            <a:off x="301625" y="1527175"/>
            <a:ext cx="8504238" cy="4572000"/>
          </a:xfrm>
        </p:spPr>
        <p:txBody>
          <a:bodyPr/>
          <a:lstStyle/>
          <a:p>
            <a:pPr algn="just">
              <a:buFont typeface="Wingdings 2" pitchFamily="18" charset="2"/>
              <a:buNone/>
            </a:pPr>
            <a:r>
              <a:rPr lang="it-IT" sz="2400" smtClean="0"/>
              <a:t>Nella gamma di scale disponibili per l'analisi di fenomeni storici c'è anche la scala mondiale. Ad esempio, il fatto storico dell'espansione europea o quello del generarsi del sottosviluppo in rapporto con lo sviluppo sono fenomeni che possono essere meglio compresi e spiegati se esaminati sulla dimensione mondiale. Lo ha voluto dimostrare nella sua opera Wallerstein. Egli "afferma che l'odierna economia mondiale risale alla fine del XV secolo: qui si trovano le origini di un sistema mondiale sviluppatosi pienamente nei secoli XVI e XVII e già maturo prima della rivoluzione industriale. </a:t>
            </a:r>
          </a:p>
        </p:txBody>
      </p:sp>
      <p:sp>
        <p:nvSpPr>
          <p:cNvPr id="4" name="Segnaposto numero diapositiva 3"/>
          <p:cNvSpPr>
            <a:spLocks noGrp="1"/>
          </p:cNvSpPr>
          <p:nvPr>
            <p:ph type="sldNum" sz="quarter" idx="12"/>
          </p:nvPr>
        </p:nvSpPr>
        <p:spPr/>
        <p:txBody>
          <a:bodyPr/>
          <a:lstStyle/>
          <a:p>
            <a:pPr>
              <a:defRPr/>
            </a:pPr>
            <a:fld id="{A632BF7D-1007-428F-BC0F-7C1815287E1A}" type="slidenum">
              <a:rPr lang="it-IT"/>
              <a:pPr>
                <a:defRPr/>
              </a:pPr>
              <a:t>25</a:t>
            </a:fld>
            <a:endParaRPr lang="it-IT"/>
          </a:p>
        </p:txBody>
      </p:sp>
      <p:sp>
        <p:nvSpPr>
          <p:cNvPr id="51205"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olo 1"/>
          <p:cNvSpPr>
            <a:spLocks noGrp="1"/>
          </p:cNvSpPr>
          <p:nvPr>
            <p:ph type="title"/>
          </p:nvPr>
        </p:nvSpPr>
        <p:spPr/>
        <p:txBody>
          <a:bodyPr/>
          <a:lstStyle/>
          <a:p>
            <a:r>
              <a:rPr lang="it-IT" sz="2800" smtClean="0">
                <a:solidFill>
                  <a:srgbClr val="7B9899"/>
                </a:solidFill>
              </a:rPr>
              <a:t>Le operazioni spaziali sul testo storico</a:t>
            </a:r>
          </a:p>
        </p:txBody>
      </p:sp>
      <p:sp>
        <p:nvSpPr>
          <p:cNvPr id="52227" name="Segnaposto contenuto 2"/>
          <p:cNvSpPr>
            <a:spLocks noGrp="1"/>
          </p:cNvSpPr>
          <p:nvPr>
            <p:ph sz="quarter" idx="1"/>
          </p:nvPr>
        </p:nvSpPr>
        <p:spPr>
          <a:xfrm>
            <a:off x="301625" y="1527175"/>
            <a:ext cx="8504238" cy="4572000"/>
          </a:xfrm>
        </p:spPr>
        <p:txBody>
          <a:bodyPr/>
          <a:lstStyle/>
          <a:p>
            <a:r>
              <a:rPr lang="it-IT" smtClean="0"/>
              <a:t>La localizzazione</a:t>
            </a:r>
          </a:p>
          <a:p>
            <a:r>
              <a:rPr lang="it-IT" smtClean="0"/>
              <a:t>La distanza</a:t>
            </a:r>
          </a:p>
          <a:p>
            <a:r>
              <a:rPr lang="it-IT" smtClean="0"/>
              <a:t>L’estensione territoriale</a:t>
            </a:r>
          </a:p>
          <a:p>
            <a:r>
              <a:rPr lang="it-IT" smtClean="0"/>
              <a:t>La distribuzione territoriale</a:t>
            </a:r>
          </a:p>
          <a:p>
            <a:r>
              <a:rPr lang="it-IT" smtClean="0"/>
              <a:t>La forma dell’agglomerato</a:t>
            </a:r>
          </a:p>
          <a:p>
            <a:r>
              <a:rPr lang="it-IT" smtClean="0"/>
              <a:t>Il contesto ambientale</a:t>
            </a:r>
          </a:p>
          <a:p>
            <a:r>
              <a:rPr lang="it-IT" smtClean="0"/>
              <a:t>L’organizzazione gerarchica degli spazi</a:t>
            </a:r>
          </a:p>
        </p:txBody>
      </p:sp>
      <p:sp>
        <p:nvSpPr>
          <p:cNvPr id="4" name="Segnaposto numero diapositiva 3"/>
          <p:cNvSpPr>
            <a:spLocks noGrp="1"/>
          </p:cNvSpPr>
          <p:nvPr>
            <p:ph type="sldNum" sz="quarter" idx="12"/>
          </p:nvPr>
        </p:nvSpPr>
        <p:spPr/>
        <p:txBody>
          <a:bodyPr/>
          <a:lstStyle/>
          <a:p>
            <a:pPr>
              <a:defRPr/>
            </a:pPr>
            <a:fld id="{5C92687C-B8B0-4066-8D8E-B648EE5563DD}" type="slidenum">
              <a:rPr lang="it-IT"/>
              <a:pPr>
                <a:defRPr/>
              </a:pPr>
              <a:t>26</a:t>
            </a:fld>
            <a:endParaRPr lang="it-IT"/>
          </a:p>
        </p:txBody>
      </p:sp>
      <p:sp>
        <p:nvSpPr>
          <p:cNvPr id="52229"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olo 1"/>
          <p:cNvSpPr>
            <a:spLocks noGrp="1"/>
          </p:cNvSpPr>
          <p:nvPr>
            <p:ph type="title"/>
          </p:nvPr>
        </p:nvSpPr>
        <p:spPr/>
        <p:txBody>
          <a:bodyPr/>
          <a:lstStyle/>
          <a:p>
            <a:r>
              <a:rPr lang="it-IT" sz="2800" smtClean="0">
                <a:solidFill>
                  <a:srgbClr val="7B9899"/>
                </a:solidFill>
              </a:rPr>
              <a:t>La forma dell’agglomerato</a:t>
            </a:r>
          </a:p>
        </p:txBody>
      </p:sp>
      <p:sp>
        <p:nvSpPr>
          <p:cNvPr id="53251" name="Segnaposto contenuto 2"/>
          <p:cNvSpPr>
            <a:spLocks noGrp="1"/>
          </p:cNvSpPr>
          <p:nvPr>
            <p:ph sz="quarter" idx="1"/>
          </p:nvPr>
        </p:nvSpPr>
        <p:spPr>
          <a:xfrm>
            <a:off x="301625" y="1527175"/>
            <a:ext cx="8504238" cy="4572000"/>
          </a:xfrm>
        </p:spPr>
        <p:txBody>
          <a:bodyPr/>
          <a:lstStyle/>
          <a:p>
            <a:pPr algn="just">
              <a:buFont typeface="Wingdings 2" pitchFamily="18" charset="2"/>
              <a:buNone/>
            </a:pPr>
            <a:r>
              <a:rPr lang="it-IT" sz="1600" smtClean="0"/>
              <a:t>Il libro di Bloch </a:t>
            </a:r>
            <a:r>
              <a:rPr lang="it-IT" sz="1600" i="1" smtClean="0"/>
              <a:t>I caratteri originali della storia rurale </a:t>
            </a:r>
            <a:r>
              <a:rPr lang="it-IT" sz="1600" smtClean="0"/>
              <a:t>francese offre una sorta di antologia delle possibilità costruttive delle operazioni di organizzazione spaziale. La configurazione spaziale di un oggetto osservato può diventare indizio per inferenze oppure per stabilire un rapporto con regimi sociali e abitudini mentali; come si nota nel brano seguente: </a:t>
            </a:r>
          </a:p>
          <a:p>
            <a:pPr algn="just">
              <a:buFont typeface="Wingdings 2" pitchFamily="18" charset="2"/>
              <a:buNone/>
            </a:pPr>
            <a:r>
              <a:rPr lang="it-IT" sz="1600" smtClean="0"/>
              <a:t>"A volte, il semplice esame della carta geografica basterebbe, anche in mancanza di altri documenti, a rivelare che questo o quel centro abitato risale a questo periodo (sec. XIII): le case si raggruppano secondo un disegno regolare, più o meno simile ad una scacchiera, come a Villeneuve-le-Comte, nella Brie, fondata nel 1203 da Gaucher di Châtillon, o nelle bastides, le piccole case rustiche della Linguadoca. Soprattutto nelle foreste, invece, esse si allineano, ciascuna con il proprio campo cintato, lungo un sentiero tracciato appositamente, e i campi si dispongono a spina di pesce, ai due lati di questo asse centrale: così, nella Thiérarche, il borgo di Bois-Saint-Denis […], oppure in Normandia, nella grande foresta di Aliermont, quei villaggi straordinari, costruiti dagli arcivescovi di Rouen sulle due diramazioni di una strada interminabile. Ma a volte questi indizi sono assenti: le abitazioni allora si accatastano come a caso, i terreni coltivati non si distinguono in nulla, per la disposizione degli appezzamenti, dai territori (</a:t>
            </a:r>
            <a:r>
              <a:rPr lang="it-IT" sz="1600" i="1" smtClean="0"/>
              <a:t>finages) </a:t>
            </a:r>
            <a:r>
              <a:rPr lang="it-IT" sz="1600" smtClean="0"/>
              <a:t>circostanti</a:t>
            </a:r>
            <a:r>
              <a:rPr lang="it-IT" sz="1600" i="1" smtClean="0"/>
              <a:t>" (Bloch, 1973: 12-13). </a:t>
            </a:r>
          </a:p>
          <a:p>
            <a:pPr algn="just">
              <a:buFont typeface="Wingdings 2" pitchFamily="18" charset="2"/>
              <a:buNone/>
            </a:pPr>
            <a:endParaRPr lang="it-IT" sz="1600" smtClean="0"/>
          </a:p>
        </p:txBody>
      </p:sp>
      <p:sp>
        <p:nvSpPr>
          <p:cNvPr id="4" name="Segnaposto numero diapositiva 3"/>
          <p:cNvSpPr>
            <a:spLocks noGrp="1"/>
          </p:cNvSpPr>
          <p:nvPr>
            <p:ph type="sldNum" sz="quarter" idx="12"/>
          </p:nvPr>
        </p:nvSpPr>
        <p:spPr/>
        <p:txBody>
          <a:bodyPr/>
          <a:lstStyle/>
          <a:p>
            <a:pPr>
              <a:defRPr/>
            </a:pPr>
            <a:fld id="{1CBE28A2-3D6A-4978-8CF2-BE1149F5938C}" type="slidenum">
              <a:rPr lang="it-IT"/>
              <a:pPr>
                <a:defRPr/>
              </a:pPr>
              <a:t>27</a:t>
            </a:fld>
            <a:endParaRPr lang="it-IT"/>
          </a:p>
        </p:txBody>
      </p:sp>
      <p:sp>
        <p:nvSpPr>
          <p:cNvPr id="53253"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olo 1"/>
          <p:cNvSpPr>
            <a:spLocks noGrp="1"/>
          </p:cNvSpPr>
          <p:nvPr>
            <p:ph type="title"/>
          </p:nvPr>
        </p:nvSpPr>
        <p:spPr/>
        <p:txBody>
          <a:bodyPr/>
          <a:lstStyle/>
          <a:p>
            <a:r>
              <a:rPr lang="it-IT" sz="3200" smtClean="0">
                <a:solidFill>
                  <a:srgbClr val="7B9899"/>
                </a:solidFill>
              </a:rPr>
              <a:t>Il contesto ambientale</a:t>
            </a:r>
          </a:p>
        </p:txBody>
      </p:sp>
      <p:sp>
        <p:nvSpPr>
          <p:cNvPr id="54275" name="Segnaposto contenuto 2"/>
          <p:cNvSpPr>
            <a:spLocks noGrp="1"/>
          </p:cNvSpPr>
          <p:nvPr>
            <p:ph sz="quarter" idx="1"/>
          </p:nvPr>
        </p:nvSpPr>
        <p:spPr>
          <a:xfrm>
            <a:off x="301625" y="1527175"/>
            <a:ext cx="8504238" cy="4572000"/>
          </a:xfrm>
        </p:spPr>
        <p:txBody>
          <a:bodyPr/>
          <a:lstStyle/>
          <a:p>
            <a:pPr algn="just">
              <a:buFont typeface="Wingdings 2" pitchFamily="18" charset="2"/>
              <a:buNone/>
            </a:pPr>
            <a:r>
              <a:rPr lang="it-IT" sz="2400" dirty="0" smtClean="0"/>
              <a:t>Gli storici sono attenti a rappresentare il contesto nei quali si iscrivevano i fatti studiati...</a:t>
            </a:r>
          </a:p>
          <a:p>
            <a:pPr algn="just">
              <a:buFont typeface="Wingdings 2" pitchFamily="18" charset="2"/>
              <a:buNone/>
            </a:pPr>
            <a:r>
              <a:rPr lang="it-IT" sz="2400" dirty="0" smtClean="0"/>
              <a:t>Le caratteristiche ambientali e paesaggistiche in rapporto alle quali si caratterizzano le possibilità e i modi degli insediamenti umani e dei loro rapporti con lo spazio.</a:t>
            </a:r>
          </a:p>
          <a:p>
            <a:pPr algn="just">
              <a:buFont typeface="Wingdings 2" pitchFamily="18" charset="2"/>
              <a:buNone/>
            </a:pPr>
            <a:r>
              <a:rPr lang="it-IT" sz="2400" dirty="0" smtClean="0"/>
              <a:t> C'è un'interazione da comprendere. </a:t>
            </a:r>
          </a:p>
          <a:p>
            <a:pPr algn="just">
              <a:buFont typeface="Wingdings 2" pitchFamily="18" charset="2"/>
              <a:buNone/>
            </a:pPr>
            <a:endParaRPr lang="it-IT" sz="2400" dirty="0" smtClean="0"/>
          </a:p>
          <a:p>
            <a:pPr algn="just">
              <a:buFont typeface="Wingdings 2" pitchFamily="18" charset="2"/>
              <a:buNone/>
            </a:pPr>
            <a:r>
              <a:rPr lang="it-IT" sz="2400" dirty="0" smtClean="0"/>
              <a:t>Le caratteristiche ambientali e paesaggistiche danno vincoli e possibilità ai gruppi umani i quali </a:t>
            </a:r>
            <a:r>
              <a:rPr lang="it-IT" sz="2400" b="1" dirty="0" smtClean="0"/>
              <a:t>rispettando o forzando </a:t>
            </a:r>
            <a:r>
              <a:rPr lang="it-IT" sz="2400" dirty="0" smtClean="0"/>
              <a:t>i vincoli e usando le possibilità modificano lo spazio col quale interagiscono. </a:t>
            </a:r>
          </a:p>
        </p:txBody>
      </p:sp>
      <p:sp>
        <p:nvSpPr>
          <p:cNvPr id="4" name="Segnaposto numero diapositiva 3"/>
          <p:cNvSpPr>
            <a:spLocks noGrp="1"/>
          </p:cNvSpPr>
          <p:nvPr>
            <p:ph type="sldNum" sz="quarter" idx="12"/>
          </p:nvPr>
        </p:nvSpPr>
        <p:spPr/>
        <p:txBody>
          <a:bodyPr/>
          <a:lstStyle/>
          <a:p>
            <a:pPr>
              <a:defRPr/>
            </a:pPr>
            <a:fld id="{4D79F088-3C83-4FB2-B76C-AD01C121FEA6}" type="slidenum">
              <a:rPr lang="it-IT"/>
              <a:pPr>
                <a:defRPr/>
              </a:pPr>
              <a:t>28</a:t>
            </a:fld>
            <a:endParaRPr lang="it-IT"/>
          </a:p>
        </p:txBody>
      </p:sp>
      <p:sp>
        <p:nvSpPr>
          <p:cNvPr id="54277"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olo 1"/>
          <p:cNvSpPr>
            <a:spLocks noGrp="1"/>
          </p:cNvSpPr>
          <p:nvPr>
            <p:ph type="title"/>
          </p:nvPr>
        </p:nvSpPr>
        <p:spPr/>
        <p:txBody>
          <a:bodyPr/>
          <a:lstStyle/>
          <a:p>
            <a:r>
              <a:rPr lang="it-IT" sz="3200" dirty="0" smtClean="0">
                <a:solidFill>
                  <a:srgbClr val="7B9899"/>
                </a:solidFill>
              </a:rPr>
              <a:t>Il contesto ambientale: la lotta contro l’albero</a:t>
            </a:r>
          </a:p>
        </p:txBody>
      </p:sp>
      <p:sp>
        <p:nvSpPr>
          <p:cNvPr id="3" name="Segnaposto contenuto 2"/>
          <p:cNvSpPr>
            <a:spLocks noGrp="1"/>
          </p:cNvSpPr>
          <p:nvPr>
            <p:ph sz="quarter" idx="1"/>
          </p:nvPr>
        </p:nvSpPr>
        <p:spPr>
          <a:xfrm>
            <a:off x="301625" y="1527175"/>
            <a:ext cx="8504238" cy="4572000"/>
          </a:xfrm>
        </p:spPr>
        <p:txBody>
          <a:bodyPr>
            <a:normAutofit lnSpcReduction="10000"/>
          </a:bodyPr>
          <a:lstStyle/>
          <a:p>
            <a:pPr marL="274320" indent="-274320" algn="just" fontAlgn="auto">
              <a:spcAft>
                <a:spcPts val="0"/>
              </a:spcAft>
              <a:buFont typeface="Wingdings 2"/>
              <a:buChar char=""/>
              <a:defRPr/>
            </a:pPr>
            <a:r>
              <a:rPr lang="it-IT" sz="2000" dirty="0" smtClean="0"/>
              <a:t>“Intorno all'anno 1050 […] s'aprì un'età nuova, che doveva concludersi soltanto verso la fine del secolo XIII: l'età dei grandi dissodamenti: secondo ogni apparenza fu l'accrescimento più considerevole della superficie coltivabile di cui il nostro suolo sia stato teatro dai tempi preistorici. </a:t>
            </a:r>
            <a:r>
              <a:rPr lang="it-IT" sz="2000" b="1" dirty="0" smtClean="0"/>
              <a:t>L'episodio più visibile di questo sforzo possente fu la lotta contro l'albero. </a:t>
            </a:r>
            <a:r>
              <a:rPr lang="it-IT" sz="2000" dirty="0" smtClean="0"/>
              <a:t>Di fronte ad esso, per molto tempo i terreni arativi avevano segnato il passo. Gli agricoltori neolitici, favoriti probabilmente da un clima più secco di quello odierno, avevano di preferenza costruito i loro villaggi nelle distese erbose e coperte di macchie, nelle steppe, nelle lande; il disboscamento avrebbe imposto ai loro mediocri attrezzi un compito troppo gravoso. […] Tuttavia nell'Alto Medioevo le grandi estensioni boscose erano ancora così poco legate alla vita delle comunità da sfuggire generalmente all'organizzazione parrocchiale, la cui rete si estendeva a tutte le zone abitate.. .“</a:t>
            </a:r>
          </a:p>
          <a:p>
            <a:pPr marL="274320" indent="-274320" algn="just" fontAlgn="auto">
              <a:spcAft>
                <a:spcPts val="0"/>
              </a:spcAft>
              <a:buFont typeface="Wingdings 2"/>
              <a:buNone/>
              <a:defRPr/>
            </a:pPr>
            <a:r>
              <a:rPr lang="it-IT" sz="2000" dirty="0" smtClean="0"/>
              <a:t> </a:t>
            </a:r>
            <a:r>
              <a:rPr lang="it-IT" sz="1600" dirty="0" smtClean="0"/>
              <a:t>(Bloch, </a:t>
            </a:r>
            <a:r>
              <a:rPr lang="it-IT" sz="1600" i="1" dirty="0" smtClean="0"/>
              <a:t>I caratteri originali della storia rurale</a:t>
            </a:r>
            <a:r>
              <a:rPr lang="it-IT" sz="1600" dirty="0" smtClean="0"/>
              <a:t> 1973: 8 e 11). </a:t>
            </a:r>
            <a:endParaRPr lang="it-IT" sz="1600" dirty="0"/>
          </a:p>
        </p:txBody>
      </p:sp>
      <p:sp>
        <p:nvSpPr>
          <p:cNvPr id="4" name="Segnaposto numero diapositiva 3"/>
          <p:cNvSpPr>
            <a:spLocks noGrp="1"/>
          </p:cNvSpPr>
          <p:nvPr>
            <p:ph type="sldNum" sz="quarter" idx="12"/>
          </p:nvPr>
        </p:nvSpPr>
        <p:spPr/>
        <p:txBody>
          <a:bodyPr/>
          <a:lstStyle/>
          <a:p>
            <a:pPr>
              <a:defRPr/>
            </a:pPr>
            <a:fld id="{F30DDAAB-8A38-48C2-AD91-208BB87E9FD2}" type="slidenum">
              <a:rPr lang="it-IT"/>
              <a:pPr>
                <a:defRPr/>
              </a:pPr>
              <a:t>29</a:t>
            </a:fld>
            <a:endParaRPr lang="it-IT"/>
          </a:p>
        </p:txBody>
      </p:sp>
      <p:sp>
        <p:nvSpPr>
          <p:cNvPr id="55301"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p:txBody>
          <a:bodyPr/>
          <a:lstStyle/>
          <a:p>
            <a:r>
              <a:rPr lang="it-IT" sz="3200" smtClean="0">
                <a:solidFill>
                  <a:srgbClr val="7B9899"/>
                </a:solidFill>
              </a:rPr>
              <a:t>Indicazioni per l’infanzia e il I ciclo 2012</a:t>
            </a:r>
          </a:p>
        </p:txBody>
      </p:sp>
      <p:sp>
        <p:nvSpPr>
          <p:cNvPr id="26627" name="Segnaposto contenuto 2"/>
          <p:cNvSpPr>
            <a:spLocks noGrp="1"/>
          </p:cNvSpPr>
          <p:nvPr>
            <p:ph sz="quarter" idx="1"/>
          </p:nvPr>
        </p:nvSpPr>
        <p:spPr>
          <a:xfrm>
            <a:off x="301625" y="1527175"/>
            <a:ext cx="8504238" cy="4572000"/>
          </a:xfrm>
        </p:spPr>
        <p:txBody>
          <a:bodyPr/>
          <a:lstStyle/>
          <a:p>
            <a:pPr algn="just">
              <a:buFont typeface="Wingdings 2" pitchFamily="18" charset="2"/>
              <a:buNone/>
            </a:pPr>
            <a:r>
              <a:rPr lang="it-IT" sz="2400" smtClean="0"/>
              <a:t> Storia e Geografia</a:t>
            </a:r>
          </a:p>
          <a:p>
            <a:pPr algn="just">
              <a:buFont typeface="Wingdings 2" pitchFamily="18" charset="2"/>
              <a:buNone/>
            </a:pPr>
            <a:r>
              <a:rPr lang="it-IT" sz="2400" smtClean="0"/>
              <a:t>I traguardi per lo sviluppo delle competenze e gli obiettivi di apprendimento al termine della terza di I grado, lasciano ampio margine alla “coabitazione” fra le discipline.</a:t>
            </a:r>
          </a:p>
          <a:p>
            <a:pPr algn="just">
              <a:buFont typeface="Wingdings 2" pitchFamily="18" charset="2"/>
              <a:buNone/>
            </a:pPr>
            <a:endParaRPr lang="it-IT" sz="2400" smtClean="0"/>
          </a:p>
          <a:p>
            <a:pPr algn="just">
              <a:buFont typeface="Wingdings 2" pitchFamily="18" charset="2"/>
              <a:buNone/>
            </a:pPr>
            <a:r>
              <a:rPr lang="it-IT" sz="2400" smtClean="0"/>
              <a:t>Un più facile allineamento tematico su 3 scale spaziali:</a:t>
            </a:r>
          </a:p>
          <a:p>
            <a:pPr algn="just">
              <a:buFont typeface="Wingdings 2" pitchFamily="18" charset="2"/>
              <a:buNone/>
            </a:pPr>
            <a:r>
              <a:rPr lang="it-IT" sz="2400" smtClean="0"/>
              <a:t>Italia</a:t>
            </a:r>
          </a:p>
          <a:p>
            <a:pPr algn="just">
              <a:buFont typeface="Wingdings 2" pitchFamily="18" charset="2"/>
              <a:buNone/>
            </a:pPr>
            <a:r>
              <a:rPr lang="it-IT" sz="2400" smtClean="0"/>
              <a:t>Europa</a:t>
            </a:r>
          </a:p>
          <a:p>
            <a:pPr algn="just">
              <a:buFont typeface="Wingdings 2" pitchFamily="18" charset="2"/>
              <a:buNone/>
            </a:pPr>
            <a:r>
              <a:rPr lang="it-IT" sz="2400" smtClean="0"/>
              <a:t>Mondo</a:t>
            </a:r>
          </a:p>
        </p:txBody>
      </p:sp>
      <p:sp>
        <p:nvSpPr>
          <p:cNvPr id="4" name="Segnaposto numero diapositiva 3"/>
          <p:cNvSpPr>
            <a:spLocks noGrp="1"/>
          </p:cNvSpPr>
          <p:nvPr>
            <p:ph type="sldNum" sz="quarter" idx="12"/>
          </p:nvPr>
        </p:nvSpPr>
        <p:spPr/>
        <p:txBody>
          <a:bodyPr/>
          <a:lstStyle/>
          <a:p>
            <a:pPr>
              <a:defRPr/>
            </a:pPr>
            <a:fld id="{343D2AB6-ED5E-428A-BDBF-CC9CCF766B68}" type="slidenum">
              <a:rPr lang="it-IT"/>
              <a:pPr>
                <a:defRPr/>
              </a:pPr>
              <a:t>3</a:t>
            </a:fld>
            <a:endParaRPr lang="it-IT"/>
          </a:p>
        </p:txBody>
      </p:sp>
      <p:sp>
        <p:nvSpPr>
          <p:cNvPr id="26629"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olo 1"/>
          <p:cNvSpPr>
            <a:spLocks noGrp="1"/>
          </p:cNvSpPr>
          <p:nvPr>
            <p:ph type="title"/>
          </p:nvPr>
        </p:nvSpPr>
        <p:spPr/>
        <p:txBody>
          <a:bodyPr/>
          <a:lstStyle/>
          <a:p>
            <a:r>
              <a:rPr lang="it-IT" smtClean="0">
                <a:solidFill>
                  <a:srgbClr val="7B9899"/>
                </a:solidFill>
              </a:rPr>
              <a:t>Didattica per temi-problemi</a:t>
            </a:r>
          </a:p>
        </p:txBody>
      </p:sp>
      <p:sp>
        <p:nvSpPr>
          <p:cNvPr id="56323" name="Segnaposto piè di pagina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
        <p:nvSpPr>
          <p:cNvPr id="4" name="Segnaposto numero diapositiva 3"/>
          <p:cNvSpPr>
            <a:spLocks noGrp="1"/>
          </p:cNvSpPr>
          <p:nvPr>
            <p:ph type="sldNum" sz="quarter" idx="12"/>
          </p:nvPr>
        </p:nvSpPr>
        <p:spPr/>
        <p:txBody>
          <a:bodyPr/>
          <a:lstStyle/>
          <a:p>
            <a:pPr>
              <a:defRPr/>
            </a:pPr>
            <a:fld id="{CC959CD3-9B8C-4B32-8F92-A1A2624E7B8D}" type="slidenum">
              <a:rPr lang="it-IT"/>
              <a:pPr>
                <a:defRPr/>
              </a:pPr>
              <a:t>30</a:t>
            </a:fld>
            <a:endParaRPr lang="it-IT"/>
          </a:p>
        </p:txBody>
      </p:sp>
      <p:sp>
        <p:nvSpPr>
          <p:cNvPr id="56325" name="Segnaposto contenuto 4"/>
          <p:cNvSpPr>
            <a:spLocks noGrp="1"/>
          </p:cNvSpPr>
          <p:nvPr>
            <p:ph sz="quarter" idx="1"/>
          </p:nvPr>
        </p:nvSpPr>
        <p:spPr>
          <a:xfrm>
            <a:off x="301625" y="1527175"/>
            <a:ext cx="8504238" cy="4572000"/>
          </a:xfrm>
        </p:spPr>
        <p:txBody>
          <a:bodyPr/>
          <a:lstStyle/>
          <a:p>
            <a:r>
              <a:rPr lang="it-IT" smtClean="0"/>
              <a:t>“[…] </a:t>
            </a:r>
            <a:r>
              <a:rPr lang="it-IT" b="1" smtClean="0"/>
              <a:t>il tempo storico è sempre in funzione dello spazio e di un determinato tema o problema. In altri termini, per gli storici non è la cronologia, ma il tema a creare il tempo e il suo spazio di pertinenza: ovvero, tematizzare significa periodizzare e spazializzare” (Grazioli, 2006: 65). </a:t>
            </a:r>
            <a:endParaRPr lang="it-IT"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olo 1"/>
          <p:cNvSpPr>
            <a:spLocks noGrp="1"/>
          </p:cNvSpPr>
          <p:nvPr>
            <p:ph type="title"/>
          </p:nvPr>
        </p:nvSpPr>
        <p:spPr/>
        <p:txBody>
          <a:bodyPr/>
          <a:lstStyle/>
          <a:p>
            <a:r>
              <a:rPr lang="it-IT" smtClean="0">
                <a:solidFill>
                  <a:srgbClr val="7B9899"/>
                </a:solidFill>
              </a:rPr>
              <a:t>Presente - Passato (ricostruito) - presente</a:t>
            </a:r>
          </a:p>
        </p:txBody>
      </p:sp>
      <p:sp>
        <p:nvSpPr>
          <p:cNvPr id="57347" name="Segnaposto piè di pagina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
        <p:nvSpPr>
          <p:cNvPr id="4" name="Segnaposto numero diapositiva 3"/>
          <p:cNvSpPr>
            <a:spLocks noGrp="1"/>
          </p:cNvSpPr>
          <p:nvPr>
            <p:ph type="sldNum" sz="quarter" idx="12"/>
          </p:nvPr>
        </p:nvSpPr>
        <p:spPr/>
        <p:txBody>
          <a:bodyPr/>
          <a:lstStyle/>
          <a:p>
            <a:pPr>
              <a:defRPr/>
            </a:pPr>
            <a:fld id="{B957FB11-3571-41F2-938A-9E491FD25997}" type="slidenum">
              <a:rPr lang="it-IT"/>
              <a:pPr>
                <a:defRPr/>
              </a:pPr>
              <a:t>31</a:t>
            </a:fld>
            <a:endParaRPr lang="it-IT"/>
          </a:p>
        </p:txBody>
      </p:sp>
      <p:sp>
        <p:nvSpPr>
          <p:cNvPr id="5" name="Segnaposto contenuto 4"/>
          <p:cNvSpPr>
            <a:spLocks noGrp="1"/>
          </p:cNvSpPr>
          <p:nvPr>
            <p:ph sz="quarter" idx="1"/>
          </p:nvPr>
        </p:nvSpPr>
        <p:spPr>
          <a:xfrm>
            <a:off x="301625" y="1527175"/>
            <a:ext cx="8504238" cy="4572000"/>
          </a:xfrm>
        </p:spPr>
        <p:txBody>
          <a:bodyPr>
            <a:normAutofit fontScale="92500" lnSpcReduction="20000"/>
          </a:bodyPr>
          <a:lstStyle/>
          <a:p>
            <a:pPr marL="274320" indent="-274320" fontAlgn="auto">
              <a:spcAft>
                <a:spcPts val="0"/>
              </a:spcAft>
              <a:buFont typeface="Wingdings 2"/>
              <a:buChar char=""/>
              <a:defRPr/>
            </a:pPr>
            <a:r>
              <a:rPr lang="it-IT" sz="2800" dirty="0" smtClean="0">
                <a:cs typeface="Times New Roman" pitchFamily="18" charset="0"/>
              </a:rPr>
              <a:t>La motivazione in Storia va ricercata, oltre che nel rendere visibili processi cognitivi dell’alunno (ciò comporta trasparenza e visibilità dell’azione didattica) anche nell’offrire nella fase- stimolo iniziale tutti i possibili agganci con il proprio, con l’esperienza del presente.</a:t>
            </a:r>
          </a:p>
          <a:p>
            <a:pPr marL="274320" indent="-274320" fontAlgn="auto">
              <a:spcAft>
                <a:spcPts val="0"/>
              </a:spcAft>
              <a:buFont typeface="Wingdings 2"/>
              <a:buChar char=""/>
              <a:defRPr/>
            </a:pPr>
            <a:r>
              <a:rPr lang="it-IT" sz="2800" dirty="0" smtClean="0">
                <a:cs typeface="Times New Roman" pitchFamily="18" charset="0"/>
              </a:rPr>
              <a:t> “</a:t>
            </a:r>
            <a:r>
              <a:rPr lang="it-IT" sz="2800" dirty="0" err="1" smtClean="0">
                <a:cs typeface="Times New Roman" pitchFamily="18" charset="0"/>
              </a:rPr>
              <a:t>Concretamente…</a:t>
            </a:r>
            <a:r>
              <a:rPr lang="it-IT" sz="2800" dirty="0" smtClean="0">
                <a:cs typeface="Times New Roman" pitchFamily="18" charset="0"/>
              </a:rPr>
              <a:t>, si tratta di progettare ancorandola saldamente alla costruzione di motivazioni che traggano fondamento da interrogativi sul presente e da questo innescano il processo di ricostruzione storica, scegliendo di volta in volta, il montaggio delle sequenze didattiche più adeguate allo svolgimento di quello specifico tema storiografico” </a:t>
            </a:r>
            <a:endParaRPr lang="it-IT" sz="2800" dirty="0" smtClean="0"/>
          </a:p>
          <a:p>
            <a:pPr marL="274320" indent="-274320" fontAlgn="auto">
              <a:spcAft>
                <a:spcPts val="0"/>
              </a:spcAft>
              <a:buFont typeface="Wingdings 2"/>
              <a:buChar char=""/>
              <a:defRPr/>
            </a:pPr>
            <a:endParaRPr lang="it-IT"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olo 1"/>
          <p:cNvSpPr>
            <a:spLocks noGrp="1"/>
          </p:cNvSpPr>
          <p:nvPr>
            <p:ph type="title"/>
          </p:nvPr>
        </p:nvSpPr>
        <p:spPr/>
        <p:txBody>
          <a:bodyPr/>
          <a:lstStyle/>
          <a:p>
            <a:r>
              <a:rPr lang="it-IT" smtClean="0">
                <a:solidFill>
                  <a:srgbClr val="7B9899"/>
                </a:solidFill>
              </a:rPr>
              <a:t>Metodi e temi-problemi</a:t>
            </a:r>
          </a:p>
        </p:txBody>
      </p:sp>
      <p:sp>
        <p:nvSpPr>
          <p:cNvPr id="58371" name="Segnaposto piè di pagina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
        <p:nvSpPr>
          <p:cNvPr id="4" name="Segnaposto numero diapositiva 3"/>
          <p:cNvSpPr>
            <a:spLocks noGrp="1"/>
          </p:cNvSpPr>
          <p:nvPr>
            <p:ph type="sldNum" sz="quarter" idx="12"/>
          </p:nvPr>
        </p:nvSpPr>
        <p:spPr/>
        <p:txBody>
          <a:bodyPr/>
          <a:lstStyle/>
          <a:p>
            <a:pPr>
              <a:defRPr/>
            </a:pPr>
            <a:fld id="{875B6392-49FB-4934-A8E1-03D91276113A}" type="slidenum">
              <a:rPr lang="it-IT"/>
              <a:pPr>
                <a:defRPr/>
              </a:pPr>
              <a:t>32</a:t>
            </a:fld>
            <a:endParaRPr lang="it-IT"/>
          </a:p>
        </p:txBody>
      </p:sp>
      <p:sp>
        <p:nvSpPr>
          <p:cNvPr id="58373" name="Segnaposto contenuto 4"/>
          <p:cNvSpPr>
            <a:spLocks noGrp="1"/>
          </p:cNvSpPr>
          <p:nvPr>
            <p:ph sz="quarter" idx="1"/>
          </p:nvPr>
        </p:nvSpPr>
        <p:spPr>
          <a:xfrm>
            <a:off x="301625" y="1527175"/>
            <a:ext cx="8504238" cy="4572000"/>
          </a:xfrm>
        </p:spPr>
        <p:txBody>
          <a:bodyPr/>
          <a:lstStyle/>
          <a:p>
            <a:r>
              <a:rPr lang="it-IT" smtClean="0"/>
              <a:t>Presente-Passato-Presente</a:t>
            </a:r>
          </a:p>
          <a:p>
            <a:endParaRPr lang="it-IT" smtClean="0"/>
          </a:p>
          <a:p>
            <a:r>
              <a:rPr lang="it-IT" smtClean="0"/>
              <a:t>Antropizzazione</a:t>
            </a:r>
          </a:p>
          <a:p>
            <a:r>
              <a:rPr lang="it-IT" smtClean="0"/>
              <a:t>Città</a:t>
            </a:r>
          </a:p>
          <a:p>
            <a:r>
              <a:rPr lang="it-IT" smtClean="0"/>
              <a:t>Mercato</a:t>
            </a:r>
          </a:p>
          <a:p>
            <a:r>
              <a:rPr lang="it-IT" smtClean="0"/>
              <a:t>Mediterraneo</a:t>
            </a:r>
          </a:p>
          <a:p>
            <a:r>
              <a:rPr lang="it-IT" smtClean="0"/>
              <a:t>Genere</a:t>
            </a:r>
          </a:p>
          <a:p>
            <a:r>
              <a:rPr lang="it-IT" smtClean="0"/>
              <a:t>Culture</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olo 1"/>
          <p:cNvSpPr>
            <a:spLocks noGrp="1"/>
          </p:cNvSpPr>
          <p:nvPr>
            <p:ph type="title"/>
          </p:nvPr>
        </p:nvSpPr>
        <p:spPr/>
        <p:txBody>
          <a:bodyPr/>
          <a:lstStyle/>
          <a:p>
            <a:r>
              <a:rPr lang="it-IT" smtClean="0">
                <a:solidFill>
                  <a:srgbClr val="7B9899"/>
                </a:solidFill>
              </a:rPr>
              <a:t>Curricolo di geostoria: tematizzazione</a:t>
            </a:r>
          </a:p>
        </p:txBody>
      </p:sp>
      <p:sp>
        <p:nvSpPr>
          <p:cNvPr id="59395" name="Segnaposto piè di pagina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
        <p:nvSpPr>
          <p:cNvPr id="4" name="Segnaposto numero diapositiva 3"/>
          <p:cNvSpPr>
            <a:spLocks noGrp="1"/>
          </p:cNvSpPr>
          <p:nvPr>
            <p:ph type="sldNum" sz="quarter" idx="12"/>
          </p:nvPr>
        </p:nvSpPr>
        <p:spPr/>
        <p:txBody>
          <a:bodyPr/>
          <a:lstStyle/>
          <a:p>
            <a:pPr>
              <a:defRPr/>
            </a:pPr>
            <a:fld id="{95882D9C-B297-4A44-A358-82482754597F}" type="slidenum">
              <a:rPr lang="it-IT"/>
              <a:pPr>
                <a:defRPr/>
              </a:pPr>
              <a:t>33</a:t>
            </a:fld>
            <a:endParaRPr lang="it-IT"/>
          </a:p>
        </p:txBody>
      </p:sp>
      <p:sp>
        <p:nvSpPr>
          <p:cNvPr id="59397" name="Segnaposto contenuto 4"/>
          <p:cNvSpPr>
            <a:spLocks noGrp="1"/>
          </p:cNvSpPr>
          <p:nvPr>
            <p:ph sz="quarter" idx="1"/>
          </p:nvPr>
        </p:nvSpPr>
        <p:spPr>
          <a:xfrm>
            <a:off x="301625" y="1527175"/>
            <a:ext cx="8504238" cy="4572000"/>
          </a:xfrm>
        </p:spPr>
        <p:txBody>
          <a:bodyPr>
            <a:normAutofit lnSpcReduction="10000"/>
          </a:bodyPr>
          <a:lstStyle/>
          <a:p>
            <a:pPr algn="just">
              <a:buFont typeface="Wingdings 2" pitchFamily="18" charset="2"/>
              <a:buNone/>
            </a:pPr>
            <a:r>
              <a:rPr lang="it-IT" sz="2400" dirty="0" smtClean="0"/>
              <a:t> Forze/contesti </a:t>
            </a:r>
            <a:r>
              <a:rPr lang="it-IT" sz="2400" dirty="0" err="1" smtClean="0"/>
              <a:t>geo-storico-sociali</a:t>
            </a:r>
            <a:r>
              <a:rPr lang="it-IT" sz="2400" dirty="0" smtClean="0"/>
              <a:t>:</a:t>
            </a:r>
          </a:p>
          <a:p>
            <a:pPr algn="just">
              <a:buFont typeface="Wingdings 2" pitchFamily="18" charset="2"/>
              <a:buNone/>
            </a:pPr>
            <a:endParaRPr lang="it-IT" sz="2400" dirty="0" smtClean="0"/>
          </a:p>
          <a:p>
            <a:pPr>
              <a:lnSpc>
                <a:spcPct val="200000"/>
              </a:lnSpc>
              <a:buFont typeface="Wingdings 2" pitchFamily="18" charset="2"/>
              <a:buNone/>
            </a:pPr>
            <a:r>
              <a:rPr lang="it-IT" sz="2400" dirty="0" smtClean="0"/>
              <a:t> individui, gruppi sociali primari e secondari, generi, generazioni, comunità, movimenti, istituzioni, società,</a:t>
            </a:r>
          </a:p>
          <a:p>
            <a:pPr>
              <a:lnSpc>
                <a:spcPct val="200000"/>
              </a:lnSpc>
              <a:buFont typeface="Wingdings 2" pitchFamily="18" charset="2"/>
              <a:buNone/>
            </a:pPr>
            <a:r>
              <a:rPr lang="it-IT" sz="2400" dirty="0" smtClean="0"/>
              <a:t>ambienti, civiltà; attori sociali; personaggi storici; soggettività/punti di vista/intenzioni/progetti; tipi di relazione tra forze </a:t>
            </a:r>
            <a:r>
              <a:rPr lang="it-IT" sz="2400" dirty="0" err="1" smtClean="0"/>
              <a:t>geo-storico-sociali</a:t>
            </a:r>
            <a:r>
              <a:rPr lang="it-IT" sz="2400" dirty="0" smtClean="0"/>
              <a:t>; ecc.</a:t>
            </a:r>
          </a:p>
          <a:p>
            <a:pPr>
              <a:buFont typeface="Wingdings 2" pitchFamily="18" charset="2"/>
              <a:buNone/>
            </a:pPr>
            <a:endParaRPr lang="it-IT" sz="2400" dirty="0"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olo 1"/>
          <p:cNvSpPr>
            <a:spLocks noGrp="1"/>
          </p:cNvSpPr>
          <p:nvPr>
            <p:ph type="title"/>
          </p:nvPr>
        </p:nvSpPr>
        <p:spPr/>
        <p:txBody>
          <a:bodyPr/>
          <a:lstStyle/>
          <a:p>
            <a:r>
              <a:rPr lang="it-IT" smtClean="0">
                <a:solidFill>
                  <a:srgbClr val="7B9899"/>
                </a:solidFill>
              </a:rPr>
              <a:t>Curricolo di geostoria: tematizzazione</a:t>
            </a:r>
          </a:p>
        </p:txBody>
      </p:sp>
      <p:sp>
        <p:nvSpPr>
          <p:cNvPr id="60419" name="Segnaposto piè di pagina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
        <p:nvSpPr>
          <p:cNvPr id="4" name="Segnaposto numero diapositiva 3"/>
          <p:cNvSpPr>
            <a:spLocks noGrp="1"/>
          </p:cNvSpPr>
          <p:nvPr>
            <p:ph type="sldNum" sz="quarter" idx="12"/>
          </p:nvPr>
        </p:nvSpPr>
        <p:spPr/>
        <p:txBody>
          <a:bodyPr/>
          <a:lstStyle/>
          <a:p>
            <a:pPr>
              <a:defRPr/>
            </a:pPr>
            <a:fld id="{18F7E1DC-6052-4E05-B7BA-420CA2E334D1}" type="slidenum">
              <a:rPr lang="it-IT"/>
              <a:pPr>
                <a:defRPr/>
              </a:pPr>
              <a:t>34</a:t>
            </a:fld>
            <a:endParaRPr lang="it-IT"/>
          </a:p>
        </p:txBody>
      </p:sp>
      <p:sp>
        <p:nvSpPr>
          <p:cNvPr id="60421" name="Segnaposto contenuto 4"/>
          <p:cNvSpPr>
            <a:spLocks noGrp="1"/>
          </p:cNvSpPr>
          <p:nvPr>
            <p:ph sz="quarter" idx="1"/>
          </p:nvPr>
        </p:nvSpPr>
        <p:spPr>
          <a:xfrm>
            <a:off x="301625" y="1527175"/>
            <a:ext cx="8504238" cy="4572000"/>
          </a:xfrm>
        </p:spPr>
        <p:txBody>
          <a:bodyPr>
            <a:normAutofit fontScale="92500" lnSpcReduction="20000"/>
          </a:bodyPr>
          <a:lstStyle/>
          <a:p>
            <a:pPr>
              <a:lnSpc>
                <a:spcPct val="200000"/>
              </a:lnSpc>
              <a:buFont typeface="Wingdings 2" pitchFamily="18" charset="2"/>
              <a:buNone/>
            </a:pPr>
            <a:r>
              <a:rPr lang="it-IT" sz="2800" dirty="0" smtClean="0"/>
              <a:t> Variabili/contesti/scale spaziali: spazio vissuto/rappresentato/misurato/organizzato socialmente; territorio; paesaggio; regione funzionale/amministrativa; confine/frontiera; relazioni spaziali (es.:  centro/semiperiferia/periferia); scala spaziale ecc.</a:t>
            </a:r>
          </a:p>
          <a:p>
            <a:pPr>
              <a:buFont typeface="Wingdings 2" pitchFamily="18" charset="2"/>
              <a:buNone/>
            </a:pPr>
            <a:endParaRPr lang="it-IT" dirty="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olo 1"/>
          <p:cNvSpPr>
            <a:spLocks noGrp="1"/>
          </p:cNvSpPr>
          <p:nvPr>
            <p:ph type="title"/>
          </p:nvPr>
        </p:nvSpPr>
        <p:spPr/>
        <p:txBody>
          <a:bodyPr/>
          <a:lstStyle/>
          <a:p>
            <a:r>
              <a:rPr lang="it-IT" smtClean="0">
                <a:solidFill>
                  <a:srgbClr val="7B9899"/>
                </a:solidFill>
              </a:rPr>
              <a:t>Curricolo di geostoria:tematizzazioni</a:t>
            </a:r>
          </a:p>
        </p:txBody>
      </p:sp>
      <p:sp>
        <p:nvSpPr>
          <p:cNvPr id="61443" name="Segnaposto piè di pagina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
        <p:nvSpPr>
          <p:cNvPr id="4" name="Segnaposto numero diapositiva 3"/>
          <p:cNvSpPr>
            <a:spLocks noGrp="1"/>
          </p:cNvSpPr>
          <p:nvPr>
            <p:ph type="sldNum" sz="quarter" idx="12"/>
          </p:nvPr>
        </p:nvSpPr>
        <p:spPr/>
        <p:txBody>
          <a:bodyPr/>
          <a:lstStyle/>
          <a:p>
            <a:pPr>
              <a:defRPr/>
            </a:pPr>
            <a:fld id="{0332E310-6EF4-4AD7-9FDA-AC890AA35ACB}" type="slidenum">
              <a:rPr lang="it-IT"/>
              <a:pPr>
                <a:defRPr/>
              </a:pPr>
              <a:t>35</a:t>
            </a:fld>
            <a:endParaRPr lang="it-IT"/>
          </a:p>
        </p:txBody>
      </p:sp>
      <p:sp>
        <p:nvSpPr>
          <p:cNvPr id="5" name="Segnaposto contenuto 4"/>
          <p:cNvSpPr>
            <a:spLocks noGrp="1"/>
          </p:cNvSpPr>
          <p:nvPr>
            <p:ph sz="quarter" idx="1"/>
          </p:nvPr>
        </p:nvSpPr>
        <p:spPr>
          <a:xfrm>
            <a:off x="301625" y="1527175"/>
            <a:ext cx="8504238" cy="4572000"/>
          </a:xfrm>
        </p:spPr>
        <p:txBody>
          <a:bodyPr>
            <a:normAutofit fontScale="92500" lnSpcReduction="10000"/>
          </a:bodyPr>
          <a:lstStyle/>
          <a:p>
            <a:pPr marL="274320" indent="-274320" fontAlgn="auto">
              <a:spcAft>
                <a:spcPts val="0"/>
              </a:spcAft>
              <a:buFont typeface="Wingdings 2"/>
              <a:buNone/>
              <a:defRPr/>
            </a:pPr>
            <a:r>
              <a:rPr lang="it-IT" dirty="0" smtClean="0"/>
              <a:t> </a:t>
            </a:r>
            <a:r>
              <a:rPr lang="it-IT" b="1" dirty="0" smtClean="0"/>
              <a:t>Variabili/contesti ‘globali’ e ‘settoriali’</a:t>
            </a:r>
          </a:p>
          <a:p>
            <a:pPr marL="274320" indent="-274320" fontAlgn="auto">
              <a:spcAft>
                <a:spcPts val="0"/>
              </a:spcAft>
              <a:buFont typeface="Wingdings 2"/>
              <a:buNone/>
              <a:defRPr/>
            </a:pPr>
            <a:r>
              <a:rPr lang="it-IT" dirty="0" smtClean="0"/>
              <a:t>(ambientali, demografici, tecnologici, economici,</a:t>
            </a:r>
          </a:p>
          <a:p>
            <a:pPr marL="274320" indent="-274320" fontAlgn="auto">
              <a:spcAft>
                <a:spcPts val="0"/>
              </a:spcAft>
              <a:buFont typeface="Wingdings 2"/>
              <a:buNone/>
              <a:defRPr/>
            </a:pPr>
            <a:r>
              <a:rPr lang="it-IT" dirty="0" smtClean="0"/>
              <a:t>sociali, politico-istituzionali, culturali ecc.)</a:t>
            </a:r>
          </a:p>
          <a:p>
            <a:pPr marL="274320" indent="-274320" fontAlgn="auto">
              <a:spcAft>
                <a:spcPts val="0"/>
              </a:spcAft>
              <a:buFont typeface="Wingdings 2"/>
              <a:buNone/>
              <a:defRPr/>
            </a:pPr>
            <a:r>
              <a:rPr lang="it-IT" dirty="0" smtClean="0"/>
              <a:t> </a:t>
            </a:r>
            <a:r>
              <a:rPr lang="it-IT" b="1" dirty="0" smtClean="0"/>
              <a:t>Variabili ambientali</a:t>
            </a:r>
            <a:r>
              <a:rPr lang="it-IT" dirty="0" smtClean="0"/>
              <a:t>, relative alla cultura</a:t>
            </a:r>
          </a:p>
          <a:p>
            <a:pPr marL="274320" indent="-274320" fontAlgn="auto">
              <a:spcAft>
                <a:spcPts val="0"/>
              </a:spcAft>
              <a:buFont typeface="Wingdings 2"/>
              <a:buNone/>
              <a:defRPr/>
            </a:pPr>
            <a:r>
              <a:rPr lang="it-IT" dirty="0" smtClean="0"/>
              <a:t>materiale e tecnologiche: ambiente (ecosistema;</a:t>
            </a:r>
          </a:p>
          <a:p>
            <a:pPr marL="274320" indent="-274320" fontAlgn="auto">
              <a:spcAft>
                <a:spcPts val="0"/>
              </a:spcAft>
              <a:buFont typeface="Wingdings 2"/>
              <a:buNone/>
              <a:defRPr/>
            </a:pPr>
            <a:r>
              <a:rPr lang="it-IT" i="1" dirty="0" smtClean="0"/>
              <a:t>habitat; relazioni uomo/ambiente; sviluppo sostenibile; </a:t>
            </a:r>
            <a:r>
              <a:rPr lang="it-IT" dirty="0" smtClean="0"/>
              <a:t>squilibri territoriali; inquinamento ecc.);</a:t>
            </a:r>
          </a:p>
          <a:p>
            <a:pPr marL="274320" indent="-274320" fontAlgn="auto">
              <a:spcAft>
                <a:spcPts val="0"/>
              </a:spcAft>
              <a:buFont typeface="Wingdings 2"/>
              <a:buNone/>
              <a:defRPr/>
            </a:pPr>
            <a:r>
              <a:rPr lang="it-IT" b="1" dirty="0" smtClean="0"/>
              <a:t>cultura materiale </a:t>
            </a:r>
            <a:r>
              <a:rPr lang="it-IT" dirty="0" smtClean="0"/>
              <a:t>(risorse; bisogni: alimentazione,</a:t>
            </a:r>
          </a:p>
          <a:p>
            <a:pPr marL="274320" indent="-274320" fontAlgn="auto">
              <a:spcAft>
                <a:spcPts val="0"/>
              </a:spcAft>
              <a:buFont typeface="Wingdings 2"/>
              <a:buNone/>
              <a:defRPr/>
            </a:pPr>
            <a:r>
              <a:rPr lang="it-IT" dirty="0" smtClean="0"/>
              <a:t>abbigliamento, abitazione, trasporti ecc.);</a:t>
            </a:r>
          </a:p>
          <a:p>
            <a:pPr marL="274320" indent="-274320" fontAlgn="auto">
              <a:spcAft>
                <a:spcPts val="0"/>
              </a:spcAft>
              <a:buFont typeface="Wingdings 2"/>
              <a:buNone/>
              <a:defRPr/>
            </a:pPr>
            <a:r>
              <a:rPr lang="it-IT" dirty="0" smtClean="0"/>
              <a:t> </a:t>
            </a:r>
            <a:r>
              <a:rPr lang="it-IT" b="1" dirty="0" smtClean="0"/>
              <a:t>tecniche/tecnologie</a:t>
            </a:r>
            <a:r>
              <a:rPr lang="it-IT" dirty="0" smtClean="0"/>
              <a:t> (materie prime; fonti di energia;</a:t>
            </a:r>
          </a:p>
          <a:p>
            <a:pPr marL="274320" indent="-274320" fontAlgn="auto">
              <a:spcAft>
                <a:spcPts val="0"/>
              </a:spcAft>
              <a:buFont typeface="Wingdings 2"/>
              <a:buNone/>
              <a:defRPr/>
            </a:pPr>
            <a:r>
              <a:rPr lang="it-IT" dirty="0" smtClean="0"/>
              <a:t>macchinari; invenzione/innovazione ecc.)</a:t>
            </a:r>
            <a:endParaRPr lang="it-IT"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olo 1"/>
          <p:cNvSpPr>
            <a:spLocks noGrp="1"/>
          </p:cNvSpPr>
          <p:nvPr>
            <p:ph type="title"/>
          </p:nvPr>
        </p:nvSpPr>
        <p:spPr/>
        <p:txBody>
          <a:bodyPr/>
          <a:lstStyle/>
          <a:p>
            <a:r>
              <a:rPr lang="it-IT" smtClean="0">
                <a:solidFill>
                  <a:srgbClr val="7B9899"/>
                </a:solidFill>
              </a:rPr>
              <a:t>Curricolo di geostoria: Abilità</a:t>
            </a:r>
          </a:p>
        </p:txBody>
      </p:sp>
      <p:sp>
        <p:nvSpPr>
          <p:cNvPr id="62467" name="Segnaposto piè di pagina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
        <p:nvSpPr>
          <p:cNvPr id="4" name="Segnaposto numero diapositiva 3"/>
          <p:cNvSpPr>
            <a:spLocks noGrp="1"/>
          </p:cNvSpPr>
          <p:nvPr>
            <p:ph type="sldNum" sz="quarter" idx="12"/>
          </p:nvPr>
        </p:nvSpPr>
        <p:spPr/>
        <p:txBody>
          <a:bodyPr/>
          <a:lstStyle/>
          <a:p>
            <a:pPr>
              <a:defRPr/>
            </a:pPr>
            <a:fld id="{58ADF426-88B1-4D0D-939E-E051DF8F851C}" type="slidenum">
              <a:rPr lang="it-IT"/>
              <a:pPr>
                <a:defRPr/>
              </a:pPr>
              <a:t>36</a:t>
            </a:fld>
            <a:endParaRPr lang="it-IT"/>
          </a:p>
        </p:txBody>
      </p:sp>
      <p:sp>
        <p:nvSpPr>
          <p:cNvPr id="5" name="Segnaposto contenuto 4"/>
          <p:cNvSpPr>
            <a:spLocks noGrp="1"/>
          </p:cNvSpPr>
          <p:nvPr>
            <p:ph sz="quarter" idx="1"/>
          </p:nvPr>
        </p:nvSpPr>
        <p:spPr>
          <a:xfrm>
            <a:off x="301625" y="1527175"/>
            <a:ext cx="8504238" cy="4572000"/>
          </a:xfrm>
        </p:spPr>
        <p:txBody>
          <a:bodyPr>
            <a:normAutofit fontScale="85000" lnSpcReduction="20000"/>
          </a:bodyPr>
          <a:lstStyle/>
          <a:p>
            <a:pPr marL="274320" indent="-274320" fontAlgn="auto">
              <a:spcAft>
                <a:spcPts val="0"/>
              </a:spcAft>
              <a:buFont typeface="Wingdings 2"/>
              <a:buChar char=""/>
              <a:defRPr/>
            </a:pPr>
            <a:endParaRPr lang="it-IT" dirty="0" smtClean="0"/>
          </a:p>
          <a:p>
            <a:pPr marL="274320" indent="-274320" fontAlgn="auto">
              <a:spcAft>
                <a:spcPts val="0"/>
              </a:spcAft>
              <a:buFont typeface="Wingdings 2"/>
              <a:buNone/>
              <a:defRPr/>
            </a:pPr>
            <a:r>
              <a:rPr lang="it-IT" b="1" dirty="0" smtClean="0"/>
              <a:t>Compiere operazioni sui fenomeni/fatti/processi </a:t>
            </a:r>
            <a:r>
              <a:rPr lang="it-IT" b="1" dirty="0" err="1" smtClean="0"/>
              <a:t>geo-storico-sociali</a:t>
            </a:r>
            <a:r>
              <a:rPr lang="it-IT" b="1" dirty="0" smtClean="0"/>
              <a:t>: </a:t>
            </a:r>
          </a:p>
          <a:p>
            <a:pPr marL="274320" indent="-274320" fontAlgn="auto">
              <a:spcAft>
                <a:spcPts val="0"/>
              </a:spcAft>
              <a:buFont typeface="Wingdings 2"/>
              <a:buNone/>
              <a:defRPr/>
            </a:pPr>
            <a:r>
              <a:rPr lang="it-IT" b="1" dirty="0" smtClean="0"/>
              <a:t> </a:t>
            </a:r>
            <a:r>
              <a:rPr lang="it-IT" dirty="0" smtClean="0"/>
              <a:t>- riconoscimento - classificazione dei fenomeni </a:t>
            </a:r>
            <a:r>
              <a:rPr lang="it-IT" dirty="0" err="1" smtClean="0"/>
              <a:t>geo-storico-sociali</a:t>
            </a:r>
            <a:r>
              <a:rPr lang="it-IT" dirty="0" smtClean="0"/>
              <a:t> in base alle loro diverse durate (avvenimenti di breve durata, eventi cruciali/simbolici,  cicli/ congiunture di media durata, strutture di lunga durata), alla scala spaziale e alla rilevanza storica;</a:t>
            </a:r>
          </a:p>
          <a:p>
            <a:pPr marL="274320" indent="-274320" fontAlgn="auto">
              <a:spcAft>
                <a:spcPts val="0"/>
              </a:spcAft>
              <a:buFont typeface="Wingdings 2"/>
              <a:buNone/>
              <a:defRPr/>
            </a:pPr>
            <a:r>
              <a:rPr lang="it-IT" dirty="0" smtClean="0"/>
              <a:t>- comparazione (analogie e differenze); </a:t>
            </a:r>
          </a:p>
          <a:p>
            <a:pPr marL="274320" indent="-274320" fontAlgn="auto">
              <a:spcAft>
                <a:spcPts val="0"/>
              </a:spcAft>
              <a:buFont typeface="Wingdings 2"/>
              <a:buNone/>
              <a:defRPr/>
            </a:pPr>
            <a:r>
              <a:rPr lang="it-IT" dirty="0" smtClean="0"/>
              <a:t>- individuazione di permanenze/mutamenti/ trasformazioni; </a:t>
            </a:r>
          </a:p>
          <a:p>
            <a:pPr marL="274320" indent="-274320" fontAlgn="auto">
              <a:spcAft>
                <a:spcPts val="0"/>
              </a:spcAft>
              <a:buFont typeface="Wingdings 2"/>
              <a:buNone/>
              <a:defRPr/>
            </a:pPr>
            <a:r>
              <a:rPr lang="it-IT" dirty="0" smtClean="0"/>
              <a:t>- individuazione di relazioni; </a:t>
            </a:r>
          </a:p>
          <a:p>
            <a:pPr marL="274320" indent="-274320" fontAlgn="auto">
              <a:spcAft>
                <a:spcPts val="0"/>
              </a:spcAft>
              <a:buFont typeface="Wingdings 2"/>
              <a:buNone/>
              <a:defRPr/>
            </a:pPr>
            <a:r>
              <a:rPr lang="it-IT" dirty="0" smtClean="0"/>
              <a:t>- tematizzazione; </a:t>
            </a:r>
          </a:p>
          <a:p>
            <a:pPr marL="274320" indent="-274320" fontAlgn="auto">
              <a:spcAft>
                <a:spcPts val="0"/>
              </a:spcAft>
              <a:buFont typeface="Wingdings 2"/>
              <a:buNone/>
              <a:defRPr/>
            </a:pPr>
            <a:r>
              <a:rPr lang="it-IT" dirty="0" smtClean="0"/>
              <a:t>- </a:t>
            </a:r>
            <a:r>
              <a:rPr lang="it-IT" dirty="0" err="1" smtClean="0"/>
              <a:t>problematizzazione</a:t>
            </a:r>
            <a:r>
              <a:rPr lang="it-IT" dirty="0" smtClean="0"/>
              <a:t> ecc. 	</a:t>
            </a:r>
          </a:p>
          <a:p>
            <a:pPr marL="274320" indent="-274320" fontAlgn="auto">
              <a:spcAft>
                <a:spcPts val="0"/>
              </a:spcAft>
              <a:buFont typeface="Wingdings 2"/>
              <a:buChar char=""/>
              <a:defRPr/>
            </a:pPr>
            <a:endParaRPr lang="it-IT"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chor="t">
            <a:normAutofit fontScale="90000"/>
          </a:bodyPr>
          <a:lstStyle/>
          <a:p>
            <a:pPr fontAlgn="auto">
              <a:spcAft>
                <a:spcPts val="0"/>
              </a:spcAft>
              <a:defRPr/>
            </a:pPr>
            <a:r>
              <a:rPr lang="it-IT" sz="3800" dirty="0" smtClean="0"/>
              <a:t>Per </a:t>
            </a:r>
            <a:r>
              <a:rPr lang="it-IT" sz="3800" dirty="0" err="1" smtClean="0"/>
              <a:t>concludere…</a:t>
            </a:r>
            <a:r>
              <a:rPr lang="it-IT" sz="3800" dirty="0" smtClean="0"/>
              <a:t> alcune osservazioni</a:t>
            </a:r>
            <a:br>
              <a:rPr lang="it-IT" sz="3800" dirty="0" smtClean="0"/>
            </a:br>
            <a:endParaRPr lang="it-IT" sz="3800" dirty="0" smtClean="0"/>
          </a:p>
        </p:txBody>
      </p:sp>
      <p:sp>
        <p:nvSpPr>
          <p:cNvPr id="46083" name="Rectangle 3"/>
          <p:cNvSpPr>
            <a:spLocks noGrp="1" noChangeArrowheads="1"/>
          </p:cNvSpPr>
          <p:nvPr>
            <p:ph sz="quarter" idx="1"/>
          </p:nvPr>
        </p:nvSpPr>
        <p:spPr>
          <a:xfrm>
            <a:off x="301625" y="1527175"/>
            <a:ext cx="8504238" cy="4572000"/>
          </a:xfrm>
        </p:spPr>
        <p:txBody>
          <a:bodyPr/>
          <a:lstStyle/>
          <a:p>
            <a:r>
              <a:rPr lang="it-IT" smtClean="0"/>
              <a:t>Centralità dell’autonomia delle singole istituzioni scolastiche  nella definizione del curriculo dell’asse storico-geografico</a:t>
            </a:r>
          </a:p>
          <a:p>
            <a:r>
              <a:rPr lang="it-IT" smtClean="0"/>
              <a:t> Revisione degli strumenti di valutazione</a:t>
            </a:r>
          </a:p>
          <a:p>
            <a:r>
              <a:rPr lang="it-IT" smtClean="0"/>
              <a:t>Valutare “per competenze” presuppone “progettare per competenze”</a:t>
            </a:r>
          </a:p>
          <a:p>
            <a:r>
              <a:rPr lang="it-IT" smtClean="0"/>
              <a:t>Continuità del curriculo </a:t>
            </a:r>
          </a:p>
        </p:txBody>
      </p:sp>
      <p:sp>
        <p:nvSpPr>
          <p:cNvPr id="4" name="Segnaposto numero diapositiva 3"/>
          <p:cNvSpPr>
            <a:spLocks noGrp="1"/>
          </p:cNvSpPr>
          <p:nvPr>
            <p:ph type="sldNum" sz="quarter" idx="12"/>
          </p:nvPr>
        </p:nvSpPr>
        <p:spPr/>
        <p:txBody>
          <a:bodyPr/>
          <a:lstStyle/>
          <a:p>
            <a:pPr>
              <a:defRPr/>
            </a:pPr>
            <a:fld id="{0FF2670E-5587-4214-80D3-3E5521C87FBE}" type="slidenum">
              <a:rPr lang="it-IT"/>
              <a:pPr>
                <a:defRPr/>
              </a:pPr>
              <a:t>37</a:t>
            </a:fld>
            <a:endParaRPr lang="it-IT"/>
          </a:p>
        </p:txBody>
      </p:sp>
      <p:sp>
        <p:nvSpPr>
          <p:cNvPr id="46085"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olo 1"/>
          <p:cNvSpPr>
            <a:spLocks noGrp="1"/>
          </p:cNvSpPr>
          <p:nvPr>
            <p:ph type="title"/>
          </p:nvPr>
        </p:nvSpPr>
        <p:spPr/>
        <p:txBody>
          <a:bodyPr/>
          <a:lstStyle/>
          <a:p>
            <a:r>
              <a:rPr lang="it-IT" smtClean="0">
                <a:solidFill>
                  <a:srgbClr val="7B9899"/>
                </a:solidFill>
              </a:rPr>
              <a:t>Libri per…</a:t>
            </a:r>
          </a:p>
        </p:txBody>
      </p:sp>
      <p:sp>
        <p:nvSpPr>
          <p:cNvPr id="63491" name="Segnaposto piè di pagina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
        <p:nvSpPr>
          <p:cNvPr id="4" name="Segnaposto numero diapositiva 3"/>
          <p:cNvSpPr>
            <a:spLocks noGrp="1"/>
          </p:cNvSpPr>
          <p:nvPr>
            <p:ph type="sldNum" sz="quarter" idx="12"/>
          </p:nvPr>
        </p:nvSpPr>
        <p:spPr/>
        <p:txBody>
          <a:bodyPr/>
          <a:lstStyle/>
          <a:p>
            <a:pPr>
              <a:defRPr/>
            </a:pPr>
            <a:fld id="{EBFE4C30-31D8-4D1C-8BC9-238BB030ACEB}" type="slidenum">
              <a:rPr lang="it-IT"/>
              <a:pPr>
                <a:defRPr/>
              </a:pPr>
              <a:t>38</a:t>
            </a:fld>
            <a:endParaRPr lang="it-IT"/>
          </a:p>
        </p:txBody>
      </p:sp>
      <p:sp>
        <p:nvSpPr>
          <p:cNvPr id="63493" name="Segnaposto contenuto 4"/>
          <p:cNvSpPr>
            <a:spLocks noGrp="1"/>
          </p:cNvSpPr>
          <p:nvPr>
            <p:ph sz="quarter" idx="1"/>
          </p:nvPr>
        </p:nvSpPr>
        <p:spPr>
          <a:xfrm>
            <a:off x="301625" y="1527175"/>
            <a:ext cx="8504238" cy="4572000"/>
          </a:xfrm>
        </p:spPr>
        <p:txBody>
          <a:bodyPr/>
          <a:lstStyle/>
          <a:p>
            <a:r>
              <a:rPr lang="it-IT" sz="2400" smtClean="0"/>
              <a:t>Carlo Maria Cipolla, </a:t>
            </a:r>
            <a:r>
              <a:rPr lang="it-IT" sz="2400" i="1" smtClean="0"/>
              <a:t>Tecnica, cultura società. Alle origini della supremazia tecnologica dell’Europa</a:t>
            </a:r>
            <a:r>
              <a:rPr lang="it-IT" sz="2400" smtClean="0"/>
              <a:t>, Il Mulino, 1989</a:t>
            </a:r>
          </a:p>
          <a:p>
            <a:r>
              <a:rPr lang="it-IT" sz="2400" smtClean="0"/>
              <a:t>Immanuel Wallerstein</a:t>
            </a:r>
            <a:r>
              <a:rPr lang="it-IT" sz="2400" i="1" smtClean="0"/>
              <a:t>, Il sistema mondiale dell'economia moderna</a:t>
            </a:r>
            <a:r>
              <a:rPr lang="it-IT" sz="2400" smtClean="0"/>
              <a:t> in tre volumi (ed. </a:t>
            </a:r>
            <a:r>
              <a:rPr lang="it-IT" sz="2400" smtClean="0">
                <a:hlinkClick r:id="rId2" tooltip="Il Mulino"/>
              </a:rPr>
              <a:t>Il Mulino</a:t>
            </a:r>
            <a:r>
              <a:rPr lang="it-IT" sz="2400" smtClean="0"/>
              <a:t>, </a:t>
            </a:r>
            <a:r>
              <a:rPr lang="it-IT" sz="2400" smtClean="0">
                <a:hlinkClick r:id="rId3" tooltip="1978"/>
              </a:rPr>
              <a:t>1978</a:t>
            </a:r>
            <a:r>
              <a:rPr lang="it-IT" sz="2400" smtClean="0"/>
              <a:t>, </a:t>
            </a:r>
            <a:r>
              <a:rPr lang="it-IT" sz="2400" smtClean="0">
                <a:hlinkClick r:id="rId4" tooltip="1982"/>
              </a:rPr>
              <a:t>1982</a:t>
            </a:r>
            <a:r>
              <a:rPr lang="it-IT" sz="2400" smtClean="0"/>
              <a:t>, </a:t>
            </a:r>
            <a:r>
              <a:rPr lang="it-IT" sz="2400" u="sng" smtClean="0">
                <a:hlinkClick r:id="rId5" tooltip="1995"/>
              </a:rPr>
              <a:t>1995</a:t>
            </a:r>
            <a:r>
              <a:rPr lang="it-IT" sz="2400" smtClean="0"/>
              <a:t>).</a:t>
            </a:r>
          </a:p>
          <a:p>
            <a:r>
              <a:rPr lang="it-IT" sz="2400" smtClean="0"/>
              <a:t>Jared Diamond, </a:t>
            </a:r>
            <a:r>
              <a:rPr lang="it-IT" sz="2400" i="1" smtClean="0"/>
              <a:t>Armi acciaio e malattie</a:t>
            </a:r>
            <a:r>
              <a:rPr lang="it-IT" sz="2400" smtClean="0"/>
              <a:t>, Einaudi 1998</a:t>
            </a:r>
          </a:p>
          <a:p>
            <a:r>
              <a:rPr lang="it-IT" sz="2400" smtClean="0"/>
              <a:t>Peter N. Stearn, Atlante delle culture in movimento, Bruno Mondadori, 2001</a:t>
            </a:r>
          </a:p>
          <a:p>
            <a:r>
              <a:rPr lang="it-IT" sz="2400" smtClean="0"/>
              <a:t>Immanuel Wallerstein, </a:t>
            </a:r>
            <a:r>
              <a:rPr lang="it-IT" sz="2400" i="1" smtClean="0"/>
              <a:t>Comprendere il mondo. Introduzione all’analisi dei sistemi mondo, </a:t>
            </a:r>
            <a:r>
              <a:rPr lang="it-IT" sz="2400" smtClean="0"/>
              <a:t>Asterios, Trieste 2006</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olo 1"/>
          <p:cNvSpPr>
            <a:spLocks noGrp="1"/>
          </p:cNvSpPr>
          <p:nvPr>
            <p:ph type="title"/>
          </p:nvPr>
        </p:nvSpPr>
        <p:spPr/>
        <p:txBody>
          <a:bodyPr/>
          <a:lstStyle/>
          <a:p>
            <a:endParaRPr lang="it-IT" smtClean="0">
              <a:solidFill>
                <a:srgbClr val="7B9899"/>
              </a:solidFill>
            </a:endParaRPr>
          </a:p>
        </p:txBody>
      </p:sp>
      <p:sp>
        <p:nvSpPr>
          <p:cNvPr id="64515" name="Segnaposto piè di pagina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
        <p:nvSpPr>
          <p:cNvPr id="4" name="Segnaposto numero diapositiva 3"/>
          <p:cNvSpPr>
            <a:spLocks noGrp="1"/>
          </p:cNvSpPr>
          <p:nvPr>
            <p:ph type="sldNum" sz="quarter" idx="12"/>
          </p:nvPr>
        </p:nvSpPr>
        <p:spPr/>
        <p:txBody>
          <a:bodyPr/>
          <a:lstStyle/>
          <a:p>
            <a:pPr>
              <a:defRPr/>
            </a:pPr>
            <a:fld id="{A7D5E755-4F77-45EA-B3EE-2E8FB01F4BC2}" type="slidenum">
              <a:rPr lang="it-IT"/>
              <a:pPr>
                <a:defRPr/>
              </a:pPr>
              <a:t>39</a:t>
            </a:fld>
            <a:endParaRPr lang="it-IT"/>
          </a:p>
        </p:txBody>
      </p:sp>
      <p:sp>
        <p:nvSpPr>
          <p:cNvPr id="64517" name="Segnaposto contenuto 4"/>
          <p:cNvSpPr>
            <a:spLocks noGrp="1"/>
          </p:cNvSpPr>
          <p:nvPr>
            <p:ph sz="quarter" idx="1"/>
          </p:nvPr>
        </p:nvSpPr>
        <p:spPr>
          <a:xfrm>
            <a:off x="301625" y="1527175"/>
            <a:ext cx="8504238" cy="4572000"/>
          </a:xfrm>
        </p:spPr>
        <p:txBody>
          <a:bodyPr/>
          <a:lstStyle/>
          <a:p>
            <a:pPr algn="ctr">
              <a:buFont typeface="Wingdings 2" pitchFamily="18" charset="2"/>
              <a:buNone/>
            </a:pPr>
            <a:endParaRPr lang="it-IT" sz="4400" smtClean="0"/>
          </a:p>
          <a:p>
            <a:pPr algn="ctr">
              <a:buFont typeface="Wingdings 2" pitchFamily="18" charset="2"/>
              <a:buNone/>
            </a:pPr>
            <a:endParaRPr lang="it-IT" sz="4400" smtClean="0"/>
          </a:p>
          <a:p>
            <a:pPr algn="ctr">
              <a:buFont typeface="Wingdings 2" pitchFamily="18" charset="2"/>
              <a:buNone/>
            </a:pPr>
            <a:r>
              <a:rPr lang="it-IT" sz="4400" smtClean="0"/>
              <a:t>GRAZIE</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fontAlgn="auto">
              <a:spcAft>
                <a:spcPts val="0"/>
              </a:spcAft>
              <a:defRPr/>
            </a:pPr>
            <a:r>
              <a:rPr lang="it-IT" sz="2800" dirty="0" smtClean="0"/>
              <a:t>Didattica: indicazioni e linee guida</a:t>
            </a:r>
            <a:br>
              <a:rPr lang="it-IT" sz="2800" dirty="0" smtClean="0"/>
            </a:br>
            <a:r>
              <a:rPr lang="it-IT" sz="2800" dirty="0" smtClean="0"/>
              <a:t>Secondaria di primo grado</a:t>
            </a:r>
          </a:p>
        </p:txBody>
      </p:sp>
      <p:sp>
        <p:nvSpPr>
          <p:cNvPr id="19459" name="Rectangle 3"/>
          <p:cNvSpPr>
            <a:spLocks noGrp="1" noChangeArrowheads="1"/>
          </p:cNvSpPr>
          <p:nvPr>
            <p:ph sz="quarter" idx="1"/>
          </p:nvPr>
        </p:nvSpPr>
        <p:spPr>
          <a:xfrm>
            <a:off x="301625" y="1527175"/>
            <a:ext cx="8504238" cy="4572000"/>
          </a:xfrm>
        </p:spPr>
        <p:txBody>
          <a:bodyPr/>
          <a:lstStyle/>
          <a:p>
            <a:pPr>
              <a:buFont typeface="Wingdings" pitchFamily="2" charset="2"/>
              <a:buNone/>
            </a:pPr>
            <a:r>
              <a:rPr lang="it-IT" i="1" smtClean="0"/>
              <a:t>Indicazioni per il curriculo per la scuola dell’infanzia e del primo ciclo (2012)</a:t>
            </a:r>
          </a:p>
          <a:p>
            <a:pPr>
              <a:buFont typeface="Wingdings" pitchFamily="2" charset="2"/>
              <a:buNone/>
            </a:pPr>
            <a:r>
              <a:rPr lang="it-IT" i="1" u="sng" smtClean="0"/>
              <a:t>Parole chiave</a:t>
            </a:r>
            <a:r>
              <a:rPr lang="it-IT" i="1" smtClean="0"/>
              <a:t>:</a:t>
            </a:r>
          </a:p>
          <a:p>
            <a:pPr>
              <a:buFont typeface="Wingdings" pitchFamily="2" charset="2"/>
              <a:buNone/>
            </a:pPr>
            <a:r>
              <a:rPr lang="it-IT" i="1" smtClean="0"/>
              <a:t>Curriculo ( campi di esperienze/ discipline)</a:t>
            </a:r>
          </a:p>
          <a:p>
            <a:pPr>
              <a:buFont typeface="Wingdings" pitchFamily="2" charset="2"/>
              <a:buNone/>
            </a:pPr>
            <a:r>
              <a:rPr lang="it-IT" i="1" smtClean="0"/>
              <a:t>Ambienti di apprendimento</a:t>
            </a:r>
          </a:p>
          <a:p>
            <a:pPr>
              <a:buFont typeface="Wingdings" pitchFamily="2" charset="2"/>
              <a:buNone/>
            </a:pPr>
            <a:r>
              <a:rPr lang="it-IT" i="1" smtClean="0"/>
              <a:t>Verticalità del curricolo</a:t>
            </a:r>
          </a:p>
          <a:p>
            <a:pPr>
              <a:buFont typeface="Wingdings" pitchFamily="2" charset="2"/>
              <a:buNone/>
            </a:pPr>
            <a:r>
              <a:rPr lang="it-IT" i="1" smtClean="0"/>
              <a:t>Discipline (no aree disciplinari)</a:t>
            </a:r>
          </a:p>
          <a:p>
            <a:pPr>
              <a:buFont typeface="Wingdings" pitchFamily="2" charset="2"/>
              <a:buNone/>
            </a:pPr>
            <a:r>
              <a:rPr lang="it-IT" i="1" smtClean="0"/>
              <a:t>Traguardi per lo sviluppo di competenze</a:t>
            </a:r>
          </a:p>
        </p:txBody>
      </p:sp>
      <p:sp>
        <p:nvSpPr>
          <p:cNvPr id="4" name="Segnaposto numero diapositiva 3"/>
          <p:cNvSpPr>
            <a:spLocks noGrp="1"/>
          </p:cNvSpPr>
          <p:nvPr>
            <p:ph type="sldNum" sz="quarter" idx="12"/>
          </p:nvPr>
        </p:nvSpPr>
        <p:spPr/>
        <p:txBody>
          <a:bodyPr/>
          <a:lstStyle/>
          <a:p>
            <a:pPr>
              <a:defRPr/>
            </a:pPr>
            <a:fld id="{7DC47916-55DF-4806-8C4C-7A1B083B67D3}" type="slidenum">
              <a:rPr lang="it-IT"/>
              <a:pPr>
                <a:defRPr/>
              </a:pPr>
              <a:t>4</a:t>
            </a:fld>
            <a:endParaRPr lang="it-IT"/>
          </a:p>
        </p:txBody>
      </p:sp>
      <p:sp>
        <p:nvSpPr>
          <p:cNvPr id="19461"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chor="t">
            <a:normAutofit fontScale="90000"/>
          </a:bodyPr>
          <a:lstStyle/>
          <a:p>
            <a:pPr fontAlgn="auto">
              <a:spcAft>
                <a:spcPts val="0"/>
              </a:spcAft>
              <a:defRPr/>
            </a:pPr>
            <a:r>
              <a:rPr lang="it-IT" sz="2500" dirty="0" smtClean="0"/>
              <a:t>Indicazioni per il I ciclo 2012</a:t>
            </a:r>
            <a:br>
              <a:rPr lang="it-IT" sz="2500" dirty="0" smtClean="0"/>
            </a:br>
            <a:r>
              <a:rPr lang="it-IT" sz="2500" dirty="0" smtClean="0"/>
              <a:t>Storia</a:t>
            </a:r>
          </a:p>
        </p:txBody>
      </p:sp>
      <p:sp>
        <p:nvSpPr>
          <p:cNvPr id="20483" name="Rectangle 3"/>
          <p:cNvSpPr>
            <a:spLocks noGrp="1" noChangeArrowheads="1"/>
          </p:cNvSpPr>
          <p:nvPr>
            <p:ph sz="quarter" idx="1"/>
          </p:nvPr>
        </p:nvSpPr>
        <p:spPr>
          <a:xfrm>
            <a:off x="301625" y="1527175"/>
            <a:ext cx="8504238" cy="4572000"/>
          </a:xfrm>
        </p:spPr>
        <p:txBody>
          <a:bodyPr/>
          <a:lstStyle/>
          <a:p>
            <a:pPr>
              <a:lnSpc>
                <a:spcPct val="150000"/>
              </a:lnSpc>
            </a:pPr>
            <a:r>
              <a:rPr lang="it-IT" sz="2000" smtClean="0"/>
              <a:t>Il senso dell’insegnamento…</a:t>
            </a:r>
          </a:p>
          <a:p>
            <a:pPr>
              <a:lnSpc>
                <a:spcPct val="150000"/>
              </a:lnSpc>
            </a:pPr>
            <a:r>
              <a:rPr lang="it-IT" sz="2000" smtClean="0"/>
              <a:t>I metodi didattici</a:t>
            </a:r>
          </a:p>
          <a:p>
            <a:pPr>
              <a:lnSpc>
                <a:spcPct val="150000"/>
              </a:lnSpc>
            </a:pPr>
            <a:r>
              <a:rPr lang="it-IT" sz="2000" smtClean="0"/>
              <a:t>La storia come campo disciplinare</a:t>
            </a:r>
          </a:p>
          <a:p>
            <a:pPr>
              <a:lnSpc>
                <a:spcPct val="150000"/>
              </a:lnSpc>
            </a:pPr>
            <a:r>
              <a:rPr lang="it-IT" sz="2000" smtClean="0"/>
              <a:t>Identità memoria e cultura storica</a:t>
            </a:r>
          </a:p>
          <a:p>
            <a:pPr>
              <a:lnSpc>
                <a:spcPct val="150000"/>
              </a:lnSpc>
            </a:pPr>
            <a:r>
              <a:rPr lang="it-IT" sz="2000" smtClean="0"/>
              <a:t>Gli intrecci disciplinari: curare le aree di sovrapposizione fra storia e geografia in considerazione dell’intima connessione fra popoli e regioni in cui vivono</a:t>
            </a:r>
          </a:p>
          <a:p>
            <a:pPr>
              <a:lnSpc>
                <a:spcPct val="150000"/>
              </a:lnSpc>
            </a:pPr>
            <a:r>
              <a:rPr lang="it-IT" sz="2000" smtClean="0"/>
              <a:t>Educazione al patrimonio culturale e alla cittadinanza attiva</a:t>
            </a:r>
          </a:p>
          <a:p>
            <a:pPr algn="ctr">
              <a:lnSpc>
                <a:spcPct val="90000"/>
              </a:lnSpc>
            </a:pPr>
            <a:endParaRPr lang="it-IT" sz="2400" smtClean="0"/>
          </a:p>
          <a:p>
            <a:pPr algn="ctr">
              <a:lnSpc>
                <a:spcPct val="90000"/>
              </a:lnSpc>
            </a:pPr>
            <a:endParaRPr lang="it-IT" sz="2400" smtClean="0"/>
          </a:p>
        </p:txBody>
      </p:sp>
      <p:sp>
        <p:nvSpPr>
          <p:cNvPr id="4" name="Segnaposto numero diapositiva 3"/>
          <p:cNvSpPr>
            <a:spLocks noGrp="1"/>
          </p:cNvSpPr>
          <p:nvPr>
            <p:ph type="sldNum" sz="quarter" idx="12"/>
          </p:nvPr>
        </p:nvSpPr>
        <p:spPr/>
        <p:txBody>
          <a:bodyPr/>
          <a:lstStyle/>
          <a:p>
            <a:pPr>
              <a:defRPr/>
            </a:pPr>
            <a:fld id="{CFFAFFD9-413C-4288-94F4-E3FE0BB00326}" type="slidenum">
              <a:rPr lang="it-IT"/>
              <a:pPr>
                <a:defRPr/>
              </a:pPr>
              <a:t>5</a:t>
            </a:fld>
            <a:endParaRPr lang="it-IT"/>
          </a:p>
        </p:txBody>
      </p:sp>
      <p:sp>
        <p:nvSpPr>
          <p:cNvPr id="20485"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smtClean="0"/>
              <a:t>Traguardi per lo sviluppo delle competenze al termine della scuola primaria	</a:t>
            </a:r>
            <a:endParaRPr lang="it-IT" sz="2400" dirty="0"/>
          </a:p>
        </p:txBody>
      </p:sp>
      <p:sp>
        <p:nvSpPr>
          <p:cNvPr id="3" name="Segnaposto contenuto 2"/>
          <p:cNvSpPr>
            <a:spLocks noGrp="1"/>
          </p:cNvSpPr>
          <p:nvPr>
            <p:ph sz="quarter" idx="1"/>
          </p:nvPr>
        </p:nvSpPr>
        <p:spPr/>
        <p:txBody>
          <a:bodyPr>
            <a:normAutofit lnSpcReduction="10000"/>
          </a:bodyPr>
          <a:lstStyle/>
          <a:p>
            <a:pPr algn="ctr">
              <a:buNone/>
            </a:pPr>
            <a:r>
              <a:rPr lang="it-IT" sz="2800" dirty="0" smtClean="0"/>
              <a:t>Geografia</a:t>
            </a:r>
            <a:endParaRPr lang="it-IT" dirty="0" smtClean="0"/>
          </a:p>
          <a:p>
            <a:pPr algn="just"/>
            <a:r>
              <a:rPr lang="it-IT" dirty="0" smtClean="0"/>
              <a:t>Coglie nei paesaggi mondiali della storia le progressive trasformazioni operate dall’uomo sul paesaggio naturale</a:t>
            </a:r>
          </a:p>
          <a:p>
            <a:pPr algn="ctr">
              <a:buNone/>
            </a:pPr>
            <a:r>
              <a:rPr lang="it-IT" dirty="0" smtClean="0"/>
              <a:t>Storia</a:t>
            </a:r>
          </a:p>
          <a:p>
            <a:pPr algn="just"/>
            <a:r>
              <a:rPr lang="it-IT" dirty="0" smtClean="0"/>
              <a:t>L’alunno riconosce elementi significativi del passato del suo ambiente di vita</a:t>
            </a:r>
          </a:p>
          <a:p>
            <a:pPr algn="just"/>
            <a:r>
              <a:rPr lang="it-IT" dirty="0" smtClean="0"/>
              <a:t>Riconosce ed esplora in modo via via più approfondito le tracce storiche presenti nel territorio e comprende l’importanza del patrimonio artistico e culturale</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it-IT" sz="2300" smtClean="0">
                <a:solidFill>
                  <a:srgbClr val="7B9899"/>
                </a:solidFill>
              </a:rPr>
              <a:t>Traguardi per lo sviluppo di competenze  al termine della scuola secondaria di primo grado. Storia</a:t>
            </a:r>
          </a:p>
        </p:txBody>
      </p:sp>
      <p:sp>
        <p:nvSpPr>
          <p:cNvPr id="21507" name="Rectangle 3"/>
          <p:cNvSpPr>
            <a:spLocks noGrp="1" noChangeArrowheads="1"/>
          </p:cNvSpPr>
          <p:nvPr>
            <p:ph sz="quarter" idx="1"/>
          </p:nvPr>
        </p:nvSpPr>
        <p:spPr>
          <a:xfrm>
            <a:off x="301625" y="1527175"/>
            <a:ext cx="8504238" cy="4572000"/>
          </a:xfrm>
        </p:spPr>
        <p:txBody>
          <a:bodyPr/>
          <a:lstStyle/>
          <a:p>
            <a:pPr algn="ctr">
              <a:lnSpc>
                <a:spcPct val="90000"/>
              </a:lnSpc>
              <a:buFont typeface="Wingdings" pitchFamily="2" charset="2"/>
              <a:buNone/>
            </a:pPr>
            <a:r>
              <a:rPr lang="it-IT" smtClean="0"/>
              <a:t>L’alunno</a:t>
            </a:r>
          </a:p>
          <a:p>
            <a:pPr>
              <a:lnSpc>
                <a:spcPct val="150000"/>
              </a:lnSpc>
            </a:pPr>
            <a:r>
              <a:rPr lang="it-IT" sz="2400" smtClean="0"/>
              <a:t>Usa le conoscenze  e le abilità per orientarsi nella complessità del presente, comprende opinioni e culture diverse, capisce i problemi fondamentali del mondo contemporaneo</a:t>
            </a:r>
          </a:p>
          <a:p>
            <a:pPr>
              <a:lnSpc>
                <a:spcPct val="90000"/>
              </a:lnSpc>
              <a:buFont typeface="Wingdings 2" pitchFamily="18" charset="2"/>
              <a:buNone/>
            </a:pPr>
            <a:endParaRPr lang="it-IT" sz="2400" smtClean="0"/>
          </a:p>
          <a:p>
            <a:pPr>
              <a:lnSpc>
                <a:spcPct val="150000"/>
              </a:lnSpc>
            </a:pPr>
            <a:r>
              <a:rPr lang="it-IT" sz="2400" smtClean="0"/>
              <a:t>Conosce aspetti e processi essenziali della storia del suo ambiente</a:t>
            </a:r>
          </a:p>
          <a:p>
            <a:pPr>
              <a:lnSpc>
                <a:spcPct val="90000"/>
              </a:lnSpc>
            </a:pPr>
            <a:endParaRPr lang="it-IT" sz="2400" smtClean="0"/>
          </a:p>
        </p:txBody>
      </p:sp>
      <p:sp>
        <p:nvSpPr>
          <p:cNvPr id="4" name="Segnaposto numero diapositiva 3"/>
          <p:cNvSpPr>
            <a:spLocks noGrp="1"/>
          </p:cNvSpPr>
          <p:nvPr>
            <p:ph type="sldNum" sz="quarter" idx="12"/>
          </p:nvPr>
        </p:nvSpPr>
        <p:spPr/>
        <p:txBody>
          <a:bodyPr/>
          <a:lstStyle/>
          <a:p>
            <a:pPr>
              <a:defRPr/>
            </a:pPr>
            <a:fld id="{80D1DB78-637D-4684-A69F-88A41F3B77D9}" type="slidenum">
              <a:rPr lang="it-IT"/>
              <a:pPr>
                <a:defRPr/>
              </a:pPr>
              <a:t>7</a:t>
            </a:fld>
            <a:endParaRPr lang="it-IT"/>
          </a:p>
        </p:txBody>
      </p:sp>
      <p:sp>
        <p:nvSpPr>
          <p:cNvPr id="21509"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fontAlgn="auto">
              <a:spcAft>
                <a:spcPts val="0"/>
              </a:spcAft>
              <a:defRPr/>
            </a:pPr>
            <a:r>
              <a:rPr lang="it-IT" sz="2800" dirty="0" smtClean="0"/>
              <a:t>Obiettivi di apprendimento al termine della classe terza secondaria di I grado. Storia</a:t>
            </a:r>
            <a:endParaRPr lang="it-IT" sz="2800" dirty="0"/>
          </a:p>
        </p:txBody>
      </p:sp>
      <p:sp>
        <p:nvSpPr>
          <p:cNvPr id="22531" name="Segnaposto contenuto 2"/>
          <p:cNvSpPr>
            <a:spLocks noGrp="1"/>
          </p:cNvSpPr>
          <p:nvPr>
            <p:ph sz="quarter" idx="1"/>
          </p:nvPr>
        </p:nvSpPr>
        <p:spPr>
          <a:xfrm>
            <a:off x="301625" y="1527175"/>
            <a:ext cx="8504238" cy="4572000"/>
          </a:xfrm>
        </p:spPr>
        <p:txBody>
          <a:bodyPr>
            <a:normAutofit lnSpcReduction="10000"/>
          </a:bodyPr>
          <a:lstStyle/>
          <a:p>
            <a:pPr>
              <a:buFont typeface="Wingdings 2" pitchFamily="18" charset="2"/>
              <a:buNone/>
            </a:pPr>
            <a:r>
              <a:rPr lang="it-IT" i="1" dirty="0" smtClean="0"/>
              <a:t>Organizzazione delle informazioni</a:t>
            </a:r>
          </a:p>
          <a:p>
            <a:r>
              <a:rPr lang="it-IT" dirty="0" smtClean="0"/>
              <a:t>- costruire grafici e mappe spazio-temporali, per organizzare le conoscenze studiate</a:t>
            </a:r>
          </a:p>
          <a:p>
            <a:r>
              <a:rPr lang="it-IT" dirty="0" smtClean="0"/>
              <a:t>- collocare la storia locale in relazione con la storia italiana, europea, mondiale</a:t>
            </a:r>
          </a:p>
          <a:p>
            <a:pPr>
              <a:buNone/>
            </a:pPr>
            <a:endParaRPr lang="it-IT" dirty="0" smtClean="0"/>
          </a:p>
          <a:p>
            <a:pPr>
              <a:buNone/>
            </a:pPr>
            <a:r>
              <a:rPr lang="it-IT" i="1" dirty="0" smtClean="0"/>
              <a:t>Strumenti concettuali</a:t>
            </a:r>
          </a:p>
          <a:p>
            <a:r>
              <a:rPr lang="it-IT" i="1" dirty="0" smtClean="0"/>
              <a:t>-</a:t>
            </a:r>
            <a:r>
              <a:rPr lang="it-IT" dirty="0" smtClean="0"/>
              <a:t>usare le conoscenze apprese per  comprendere problemi ecologici, interculturali e di convivenza civile.</a:t>
            </a:r>
            <a:endParaRPr lang="it-IT" i="1" dirty="0" smtClean="0"/>
          </a:p>
        </p:txBody>
      </p:sp>
      <p:sp>
        <p:nvSpPr>
          <p:cNvPr id="4" name="Segnaposto numero diapositiva 3"/>
          <p:cNvSpPr>
            <a:spLocks noGrp="1"/>
          </p:cNvSpPr>
          <p:nvPr>
            <p:ph type="sldNum" sz="quarter" idx="12"/>
          </p:nvPr>
        </p:nvSpPr>
        <p:spPr/>
        <p:txBody>
          <a:bodyPr/>
          <a:lstStyle/>
          <a:p>
            <a:pPr>
              <a:defRPr/>
            </a:pPr>
            <a:fld id="{C97A8E9C-E561-4CF3-9310-E20EFFC4A1F6}" type="slidenum">
              <a:rPr lang="it-IT"/>
              <a:pPr>
                <a:defRPr/>
              </a:pPr>
              <a:t>8</a:t>
            </a:fld>
            <a:endParaRPr lang="it-IT"/>
          </a:p>
        </p:txBody>
      </p:sp>
      <p:sp>
        <p:nvSpPr>
          <p:cNvPr id="22533"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fontAlgn="auto">
              <a:spcAft>
                <a:spcPts val="0"/>
              </a:spcAft>
              <a:defRPr/>
            </a:pPr>
            <a:r>
              <a:rPr lang="it-IT" sz="2400" dirty="0" smtClean="0"/>
              <a:t>Traguardi per lo sviluppo delle competenze al termine della scuola secondaria di I grado	   Geografia</a:t>
            </a:r>
            <a:endParaRPr lang="it-IT" sz="2400" dirty="0"/>
          </a:p>
        </p:txBody>
      </p:sp>
      <p:sp>
        <p:nvSpPr>
          <p:cNvPr id="23555" name="Segnaposto contenuto 2"/>
          <p:cNvSpPr>
            <a:spLocks noGrp="1"/>
          </p:cNvSpPr>
          <p:nvPr>
            <p:ph sz="quarter" idx="1"/>
          </p:nvPr>
        </p:nvSpPr>
        <p:spPr>
          <a:xfrm>
            <a:off x="301625" y="1527175"/>
            <a:ext cx="8504238" cy="4572000"/>
          </a:xfrm>
        </p:spPr>
        <p:txBody>
          <a:bodyPr/>
          <a:lstStyle/>
          <a:p>
            <a:pPr>
              <a:lnSpc>
                <a:spcPct val="90000"/>
              </a:lnSpc>
            </a:pPr>
            <a:r>
              <a:rPr lang="it-IT" dirty="0" smtClean="0"/>
              <a:t>Riconosce nei  paesaggi europei e mondiali, raffrontandoli in particolare a quelli italiani, gli  elementi fisici significativi e le emergenze storiche, artistiche e architettoniche, come patrimonio naturale e culturale da tutelare e valorizzare.</a:t>
            </a:r>
          </a:p>
          <a:p>
            <a:pPr>
              <a:lnSpc>
                <a:spcPct val="90000"/>
              </a:lnSpc>
              <a:buFont typeface="Wingdings 2" pitchFamily="18" charset="2"/>
              <a:buNone/>
            </a:pPr>
            <a:endParaRPr lang="it-IT" dirty="0" smtClean="0"/>
          </a:p>
          <a:p>
            <a:pPr>
              <a:lnSpc>
                <a:spcPct val="90000"/>
              </a:lnSpc>
            </a:pPr>
            <a:r>
              <a:rPr lang="it-IT" dirty="0" smtClean="0"/>
              <a:t>Osserva, legge e analizza sistemi territoriali vicini e lontani, nello spazio e nel tempo e valuta gli effetti dell’azione dell’uomo sui sistemi territoriali alle diverse scale geografiche </a:t>
            </a:r>
            <a:r>
              <a:rPr lang="it-IT" sz="2000" dirty="0" smtClean="0"/>
              <a:t>(novità nelle </a:t>
            </a:r>
            <a:r>
              <a:rPr lang="it-IT" sz="2000" dirty="0" err="1" smtClean="0"/>
              <a:t>I.N.</a:t>
            </a:r>
            <a:r>
              <a:rPr lang="it-IT" sz="2000" dirty="0" smtClean="0"/>
              <a:t> 2012)</a:t>
            </a:r>
          </a:p>
          <a:p>
            <a:endParaRPr lang="it-IT" dirty="0" smtClean="0"/>
          </a:p>
        </p:txBody>
      </p:sp>
      <p:sp>
        <p:nvSpPr>
          <p:cNvPr id="4" name="Segnaposto numero diapositiva 3"/>
          <p:cNvSpPr>
            <a:spLocks noGrp="1"/>
          </p:cNvSpPr>
          <p:nvPr>
            <p:ph type="sldNum" sz="quarter" idx="12"/>
          </p:nvPr>
        </p:nvSpPr>
        <p:spPr/>
        <p:txBody>
          <a:bodyPr/>
          <a:lstStyle/>
          <a:p>
            <a:pPr>
              <a:defRPr/>
            </a:pPr>
            <a:fld id="{20544B74-A652-4677-BA3F-AC856B05AA84}" type="slidenum">
              <a:rPr lang="it-IT"/>
              <a:pPr>
                <a:defRPr/>
              </a:pPr>
              <a:t>9</a:t>
            </a:fld>
            <a:endParaRPr lang="it-IT"/>
          </a:p>
        </p:txBody>
      </p:sp>
      <p:sp>
        <p:nvSpPr>
          <p:cNvPr id="23557" name="Segnaposto piè di pagina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it-IT"/>
              <a:t>Giorgio Cavadi</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64</TotalTime>
  <Words>2976</Words>
  <Application>Microsoft Office PowerPoint</Application>
  <PresentationFormat>Presentazione su schermo (4:3)</PresentationFormat>
  <Paragraphs>260</Paragraphs>
  <Slides>39</Slides>
  <Notes>0</Notes>
  <HiddenSlides>0</HiddenSlides>
  <MMClips>0</MMClips>
  <ScaleCrop>false</ScaleCrop>
  <HeadingPairs>
    <vt:vector size="4" baseType="variant">
      <vt:variant>
        <vt:lpstr>Tema</vt:lpstr>
      </vt:variant>
      <vt:variant>
        <vt:i4>1</vt:i4>
      </vt:variant>
      <vt:variant>
        <vt:lpstr>Titoli diapositive</vt:lpstr>
      </vt:variant>
      <vt:variant>
        <vt:i4>39</vt:i4>
      </vt:variant>
    </vt:vector>
  </HeadingPairs>
  <TitlesOfParts>
    <vt:vector size="40" baseType="lpstr">
      <vt:lpstr>Città</vt:lpstr>
      <vt:lpstr>USR per la Sicilia</vt:lpstr>
      <vt:lpstr>Organizzazione Secondaria primo grado </vt:lpstr>
      <vt:lpstr>Indicazioni per l’infanzia e il I ciclo 2012</vt:lpstr>
      <vt:lpstr>Didattica: indicazioni e linee guida Secondaria di primo grado</vt:lpstr>
      <vt:lpstr>Indicazioni per il I ciclo 2012 Storia</vt:lpstr>
      <vt:lpstr>Traguardi per lo sviluppo delle competenze al termine della scuola primaria </vt:lpstr>
      <vt:lpstr>Traguardi per lo sviluppo di competenze  al termine della scuola secondaria di primo grado. Storia</vt:lpstr>
      <vt:lpstr>Obiettivi di apprendimento al termine della classe terza secondaria di I grado. Storia</vt:lpstr>
      <vt:lpstr>Traguardi per lo sviluppo delle competenze al termine della scuola secondaria di I grado    Geografia</vt:lpstr>
      <vt:lpstr>Obiettivi di apprendimento al termine della classe terza secondaria di I grado   Geografia</vt:lpstr>
      <vt:lpstr>Obiettivi di apprendimento al termine della classe terza  della secondaria di primo grado. Geografia</vt:lpstr>
      <vt:lpstr> Possibili incroci, cosa dice il geografo</vt:lpstr>
      <vt:lpstr>Possibili incroci: il paesaggio</vt:lpstr>
      <vt:lpstr>Possibili incroci:il paesaggio</vt:lpstr>
      <vt:lpstr>Cosa dice lo storico 1</vt:lpstr>
      <vt:lpstr>Cosa dice lo storico 2</vt:lpstr>
      <vt:lpstr>La dimensione interculturale dell’insegnamento della storia e gli apporti della geografia 1</vt:lpstr>
      <vt:lpstr>La dimensione interculturale dell’insegnamento della storia e gli apporti della geografia 2</vt:lpstr>
      <vt:lpstr>La dimensione interculturale dell’insegnamento della storia e gli apporti della geografia 3</vt:lpstr>
      <vt:lpstr>La dimensione interculturale dell’insegnamento della storia e gli apporti della geografia 4</vt:lpstr>
      <vt:lpstr>Le operazioni spaziali nella costruzione della conoscenza storica (Ivo Mattozzi, Pensare la storia da insegnare, Cenacchi ed. 2011)</vt:lpstr>
      <vt:lpstr>La scala locale</vt:lpstr>
      <vt:lpstr>La scala macroregionale</vt:lpstr>
      <vt:lpstr>La scala macroregionale</vt:lpstr>
      <vt:lpstr>La scala mondiale</vt:lpstr>
      <vt:lpstr>Le operazioni spaziali sul testo storico</vt:lpstr>
      <vt:lpstr>La forma dell’agglomerato</vt:lpstr>
      <vt:lpstr>Il contesto ambientale</vt:lpstr>
      <vt:lpstr>Il contesto ambientale: la lotta contro l’albero</vt:lpstr>
      <vt:lpstr>Didattica per temi-problemi</vt:lpstr>
      <vt:lpstr>Presente - Passato (ricostruito) - presente</vt:lpstr>
      <vt:lpstr>Metodi e temi-problemi</vt:lpstr>
      <vt:lpstr>Curricolo di geostoria: tematizzazione</vt:lpstr>
      <vt:lpstr>Curricolo di geostoria: tematizzazione</vt:lpstr>
      <vt:lpstr>Curricolo di geostoria:tematizzazioni</vt:lpstr>
      <vt:lpstr>Curricolo di geostoria: Abilità</vt:lpstr>
      <vt:lpstr>Per concludere… alcune osservazioni </vt:lpstr>
      <vt:lpstr>Libri per…</vt:lpstr>
      <vt:lpstr>Diapositiva 39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USR per la Sicilia</dc:title>
  <dc:creator>giorgio</dc:creator>
  <cp:lastModifiedBy>giorgio</cp:lastModifiedBy>
  <cp:revision>16</cp:revision>
  <dcterms:created xsi:type="dcterms:W3CDTF">2013-04-11T16:54:42Z</dcterms:created>
  <dcterms:modified xsi:type="dcterms:W3CDTF">2013-04-14T19:19:22Z</dcterms:modified>
</cp:coreProperties>
</file>